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9"/>
  </p:handoutMasterIdLst>
  <p:sldIdLst>
    <p:sldId id="4890" r:id="rId3"/>
    <p:sldId id="4894" r:id="rId5"/>
    <p:sldId id="259" r:id="rId6"/>
    <p:sldId id="264" r:id="rId7"/>
    <p:sldId id="4925" r:id="rId8"/>
    <p:sldId id="4891" r:id="rId9"/>
    <p:sldId id="4909" r:id="rId10"/>
    <p:sldId id="4910" r:id="rId11"/>
    <p:sldId id="4917" r:id="rId12"/>
    <p:sldId id="4911" r:id="rId13"/>
    <p:sldId id="4912" r:id="rId14"/>
    <p:sldId id="4893" r:id="rId15"/>
    <p:sldId id="4916" r:id="rId16"/>
    <p:sldId id="4915" r:id="rId17"/>
    <p:sldId id="4896"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FBA"/>
    <a:srgbClr val="9ACCA7"/>
    <a:srgbClr val="6EC6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54" y="7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1C0B782F-4700-4156-A2DC-64DA7E25167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D1BE20BC-5A04-46F0-817B-83D12527B9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3AB2B-189A-4C92-A457-C6A3833631A7}" type="slidenum">
              <a:rPr lang="en-US" smtClean="0">
                <a:solidFill>
                  <a:prstClr val="black"/>
                </a:solidFill>
              </a:rPr>
            </a:fld>
            <a:endParaRPr 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3AB2B-189A-4C92-A457-C6A3833631A7}" type="slidenum">
              <a:rPr lang="en-US" smtClean="0">
                <a:solidFill>
                  <a:prstClr val="black"/>
                </a:solidFill>
              </a:rPr>
            </a:fld>
            <a:endParaRPr 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3AB2B-189A-4C92-A457-C6A3833631A7}" type="slidenum">
              <a:rPr lang="en-US" smtClean="0">
                <a:solidFill>
                  <a:prstClr val="black"/>
                </a:solidFill>
              </a:rPr>
            </a:fld>
            <a:endParaRPr 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3AB2B-189A-4C92-A457-C6A3833631A7}" type="slidenum">
              <a:rPr lang="en-US" smtClean="0">
                <a:solidFill>
                  <a:prstClr val="black"/>
                </a:solidFill>
              </a:rPr>
            </a:fld>
            <a:endParaRPr 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3AB2B-189A-4C92-A457-C6A3833631A7}" type="slidenum">
              <a:rPr lang="en-US" smtClean="0">
                <a:solidFill>
                  <a:prstClr val="black"/>
                </a:solidFill>
              </a:rPr>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usiness - Divider2">
    <p:spTree>
      <p:nvGrpSpPr>
        <p:cNvPr id="1" name=""/>
        <p:cNvGrpSpPr/>
        <p:nvPr/>
      </p:nvGrpSpPr>
      <p:grpSpPr>
        <a:xfrm>
          <a:off x="0" y="0"/>
          <a:ext cx="0" cy="0"/>
          <a:chOff x="0" y="0"/>
          <a:chExt cx="0" cy="0"/>
        </a:xfrm>
      </p:grpSpPr>
      <p:sp>
        <p:nvSpPr>
          <p:cNvPr id="28" name="Freeform 27"/>
          <p:cNvSpPr/>
          <p:nvPr userDrawn="1"/>
        </p:nvSpPr>
        <p:spPr>
          <a:xfrm>
            <a:off x="0" y="1"/>
            <a:ext cx="10318750" cy="6857999"/>
          </a:xfrm>
          <a:custGeom>
            <a:avLst/>
            <a:gdLst>
              <a:gd name="connsiteX0" fmla="*/ 0 w 10318750"/>
              <a:gd name="connsiteY0" fmla="*/ 0 h 6857999"/>
              <a:gd name="connsiteX1" fmla="*/ 4997450 w 10318750"/>
              <a:gd name="connsiteY1" fmla="*/ 0 h 6857999"/>
              <a:gd name="connsiteX2" fmla="*/ 10318750 w 10318750"/>
              <a:gd name="connsiteY2" fmla="*/ 6857999 h 6857999"/>
              <a:gd name="connsiteX3" fmla="*/ 4997450 w 10318750"/>
              <a:gd name="connsiteY3" fmla="*/ 6857999 h 6857999"/>
              <a:gd name="connsiteX4" fmla="*/ 0 w 10318750"/>
              <a:gd name="connsiteY4" fmla="*/ 6857999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18750" h="6857999">
                <a:moveTo>
                  <a:pt x="0" y="0"/>
                </a:moveTo>
                <a:lnTo>
                  <a:pt x="4997450" y="0"/>
                </a:lnTo>
                <a:lnTo>
                  <a:pt x="10318750" y="6857999"/>
                </a:lnTo>
                <a:lnTo>
                  <a:pt x="4997450" y="6857999"/>
                </a:lnTo>
                <a:lnTo>
                  <a:pt x="0" y="685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rial" panose="020B0604020202020204" pitchFamily="34" charset="0"/>
            </a:endParaRPr>
          </a:p>
        </p:txBody>
      </p:sp>
      <p:sp>
        <p:nvSpPr>
          <p:cNvPr id="2" name="Title 1"/>
          <p:cNvSpPr>
            <a:spLocks noGrp="1"/>
          </p:cNvSpPr>
          <p:nvPr>
            <p:ph type="ctrTitle"/>
          </p:nvPr>
        </p:nvSpPr>
        <p:spPr>
          <a:xfrm>
            <a:off x="119336" y="2915445"/>
            <a:ext cx="6984776" cy="2387600"/>
          </a:xfrm>
        </p:spPr>
        <p:txBody>
          <a:bodyPr vert="horz" lIns="91440" tIns="45720" rIns="91440" bIns="45720" rtlCol="0" anchor="b">
            <a:normAutofit/>
          </a:bodyPr>
          <a:lstStyle>
            <a:lvl1pPr algn="ctr">
              <a:defRPr lang="en-US" sz="6000">
                <a:solidFill>
                  <a:srgbClr val="2E2828"/>
                </a:solidFill>
              </a:defRPr>
            </a:lvl1pPr>
          </a:lstStyle>
          <a:p>
            <a:pPr marL="0" lvl="0"/>
            <a:r>
              <a:rPr lang="en-US"/>
              <a:t>Click to edit Master title style</a:t>
            </a:r>
            <a:endParaRPr lang="en-US"/>
          </a:p>
        </p:txBody>
      </p:sp>
      <p:sp>
        <p:nvSpPr>
          <p:cNvPr id="3" name="Subtitle 2"/>
          <p:cNvSpPr>
            <a:spLocks noGrp="1"/>
          </p:cNvSpPr>
          <p:nvPr>
            <p:ph type="subTitle" idx="1"/>
          </p:nvPr>
        </p:nvSpPr>
        <p:spPr>
          <a:xfrm>
            <a:off x="119336" y="5330033"/>
            <a:ext cx="6984776" cy="906567"/>
          </a:xfrm>
        </p:spPr>
        <p:txBody>
          <a:bodyPr vert="horz" lIns="91440" tIns="45720" rIns="91440" bIns="45720" rtlCol="0">
            <a:normAutofit/>
          </a:bodyPr>
          <a:lstStyle>
            <a:lvl1pPr algn="ctr">
              <a:defRPr lang="en-US" sz="2400" dirty="0">
                <a:solidFill>
                  <a:srgbClr val="8FADC7"/>
                </a:solidFill>
              </a:defRPr>
            </a:lvl1pPr>
          </a:lstStyle>
          <a:p>
            <a:pPr marL="0" lvl="0" indent="0">
              <a:buNone/>
            </a:pPr>
            <a:r>
              <a:rPr lang="en-US" dirty="0"/>
              <a:t>Click to edit Master subtitle style</a:t>
            </a:r>
            <a:endParaRPr lang="en-US" dirty="0"/>
          </a:p>
        </p:txBody>
      </p:sp>
      <p:sp>
        <p:nvSpPr>
          <p:cNvPr id="4" name="Date Placeholder 3"/>
          <p:cNvSpPr>
            <a:spLocks noGrp="1"/>
          </p:cNvSpPr>
          <p:nvPr>
            <p:ph type="dt" sz="half" idx="10"/>
          </p:nvPr>
        </p:nvSpPr>
        <p:spPr>
          <a:xfrm>
            <a:off x="114670" y="6356350"/>
            <a:ext cx="1410226" cy="365125"/>
          </a:xfrm>
        </p:spPr>
        <p:txBody>
          <a:bodyPr/>
          <a:lstStyle/>
          <a:p>
            <a:fld id="{1B94E2D5-6837-445E-B623-7F92FCF6CC71}" type="datetimeFigureOut">
              <a:rPr lang="en-US" smtClean="0">
                <a:solidFill>
                  <a:prstClr val="black">
                    <a:tint val="75000"/>
                  </a:prstClr>
                </a:solidFill>
              </a:rPr>
            </a:fld>
            <a:endParaRPr lang="en-US">
              <a:solidFill>
                <a:prstClr val="black">
                  <a:tint val="75000"/>
                </a:prstClr>
              </a:solidFill>
            </a:endParaRPr>
          </a:p>
        </p:txBody>
      </p:sp>
      <p:sp>
        <p:nvSpPr>
          <p:cNvPr id="5" name="Footer Placeholder 4"/>
          <p:cNvSpPr>
            <a:spLocks noGrp="1"/>
          </p:cNvSpPr>
          <p:nvPr>
            <p:ph type="ftr" sz="quarter" idx="11"/>
          </p:nvPr>
        </p:nvSpPr>
        <p:spPr>
          <a:xfrm>
            <a:off x="2984499" y="6356350"/>
            <a:ext cx="4114800" cy="365125"/>
          </a:xfrm>
        </p:spPr>
        <p:txBody>
          <a:bodyPr/>
          <a:lstStyle>
            <a:lvl1pPr algn="r">
              <a:defRPr/>
            </a:lvl1pPr>
          </a:lstStyle>
          <a:p>
            <a:endParaRPr 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8401050" y="1905000"/>
            <a:ext cx="2552700" cy="3028950"/>
          </a:xfrm>
          <a:prstGeom prst="rect">
            <a:avLst/>
          </a:prstGeom>
          <a:solidFill>
            <a:schemeClr val="bg1">
              <a:lumMod val="85000"/>
            </a:schemeClr>
          </a:solidFill>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F6A5BD4-F9ED-4ACB-9580-A6557E85D70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1E539E8-C7B9-4228-A83C-2150EFEFFC1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2F6A5BD4-F9ED-4ACB-9580-A6557E85D70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D1E539E8-C7B9-4228-A83C-2150EFEFFC1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4.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4" y="19333"/>
            <a:ext cx="12190992" cy="6857433"/>
          </a:xfrm>
          <a:prstGeom prst="rect">
            <a:avLst/>
          </a:prstGeom>
          <a:solidFill>
            <a:schemeClr val="bg1"/>
          </a:solidFill>
        </p:spPr>
      </p:pic>
      <p:sp>
        <p:nvSpPr>
          <p:cNvPr id="26" name="稻壳天启设计，盗取必究。"/>
          <p:cNvSpPr txBox="1"/>
          <p:nvPr/>
        </p:nvSpPr>
        <p:spPr>
          <a:xfrm>
            <a:off x="1160780" y="567690"/>
            <a:ext cx="9431655" cy="2861310"/>
          </a:xfrm>
          <a:prstGeom prst="rect">
            <a:avLst/>
          </a:prstGeom>
          <a:noFill/>
          <a:ln w="9525">
            <a:noFill/>
          </a:ln>
          <a:effectLst>
            <a:outerShdw blurRad="50800" dist="50800" dir="5400000" sx="1000" sy="1000" algn="ctr" rotWithShape="0">
              <a:srgbClr val="000000"/>
            </a:outerShdw>
          </a:effectLst>
        </p:spPr>
        <p:txBody>
          <a:bodyPr wrap="square" anchor="t">
            <a:spAutoFit/>
          </a:bodyPr>
          <a:lstStyle/>
          <a:p>
            <a:pPr>
              <a:buFont typeface="Arial" panose="020B0604020202020204" pitchFamily="34" charset="0"/>
            </a:pPr>
            <a:r>
              <a:rPr lang="en-US" altLang="zh-CN" sz="6000" b="1" dirty="0">
                <a:solidFill>
                  <a:srgbClr val="9ACCA7"/>
                </a:solidFill>
                <a:latin typeface="Arial" panose="020B0604020202020204" pitchFamily="34" charset="0"/>
                <a:ea typeface="Arial" panose="020B0604020202020204" pitchFamily="34" charset="0"/>
              </a:rPr>
              <a:t> </a:t>
            </a:r>
            <a:endParaRPr lang="en-US" altLang="zh-CN" sz="6000" b="1" dirty="0">
              <a:solidFill>
                <a:srgbClr val="9ACCA7"/>
              </a:solidFill>
              <a:latin typeface="Arial" panose="020B0604020202020204" pitchFamily="34" charset="0"/>
              <a:ea typeface="Arial" panose="020B0604020202020204" pitchFamily="34" charset="0"/>
            </a:endParaRPr>
          </a:p>
          <a:p>
            <a:pPr>
              <a:buFont typeface="Arial" panose="020B0604020202020204" pitchFamily="34" charset="0"/>
            </a:pPr>
            <a:r>
              <a:rPr lang="en-US" sz="4000" b="1" dirty="0">
                <a:solidFill>
                  <a:srgbClr val="9ACCA7"/>
                </a:solidFill>
                <a:latin typeface="Arial" panose="020B0604020202020204" pitchFamily="34" charset="0"/>
                <a:ea typeface="Arial" panose="020B0604020202020204" pitchFamily="34" charset="0"/>
              </a:rPr>
              <a:t>AND FORECASTING USING STACKED LSTM</a:t>
            </a:r>
            <a:r>
              <a:rPr lang="en-IN" altLang="en-US" sz="2800" b="1" dirty="0">
                <a:solidFill>
                  <a:srgbClr val="9ACCA7"/>
                </a:solidFill>
                <a:latin typeface="Arial" panose="020B0604020202020204" pitchFamily="34" charset="0"/>
                <a:ea typeface="Arial" panose="020B0604020202020204" pitchFamily="34" charset="0"/>
              </a:rPr>
              <a:t>(Long Short - Term Memory)</a:t>
            </a:r>
            <a:endParaRPr lang="en-US" sz="4000" b="1" dirty="0">
              <a:solidFill>
                <a:srgbClr val="9ACCA7"/>
              </a:solidFill>
              <a:latin typeface="Arial" panose="020B0604020202020204" pitchFamily="34" charset="0"/>
              <a:ea typeface="Arial" panose="020B0604020202020204" pitchFamily="34" charset="0"/>
            </a:endParaRPr>
          </a:p>
          <a:p>
            <a:pPr>
              <a:buFont typeface="Arial" panose="020B0604020202020204" pitchFamily="34" charset="0"/>
            </a:pPr>
            <a:endParaRPr lang="en-US" sz="4000" b="1" dirty="0">
              <a:solidFill>
                <a:srgbClr val="9ACCA7"/>
              </a:solidFill>
              <a:latin typeface="Arial" panose="020B0604020202020204" pitchFamily="34" charset="0"/>
              <a:ea typeface="Arial" panose="020B0604020202020204" pitchFamily="34" charset="0"/>
            </a:endParaRPr>
          </a:p>
        </p:txBody>
      </p:sp>
      <p:sp>
        <p:nvSpPr>
          <p:cNvPr id="27" name="矩形 26"/>
          <p:cNvSpPr/>
          <p:nvPr/>
        </p:nvSpPr>
        <p:spPr>
          <a:xfrm>
            <a:off x="1161002" y="949295"/>
            <a:ext cx="7541260" cy="706755"/>
          </a:xfrm>
          <a:prstGeom prst="rect">
            <a:avLst/>
          </a:prstGeom>
          <a:effectLst>
            <a:outerShdw blurRad="50800" dist="50800" dir="5400000" sx="1000" sy="1000" algn="ctr" rotWithShape="0">
              <a:srgbClr val="000000"/>
            </a:outerShdw>
          </a:effectLst>
        </p:spPr>
        <p:txBody>
          <a:bodyPr wrap="none">
            <a:spAutoFit/>
          </a:bodyPr>
          <a:lstStyle/>
          <a:p>
            <a:r>
              <a:rPr lang="en-US" altLang="zh-CN" sz="4000" b="1" dirty="0">
                <a:solidFill>
                  <a:srgbClr val="9ACCA7"/>
                </a:solidFill>
                <a:latin typeface="Arial" panose="020B0604020202020204" pitchFamily="34" charset="0"/>
                <a:ea typeface="Arial" panose="020B0604020202020204" pitchFamily="34" charset="0"/>
              </a:rPr>
              <a:t>STOCK MARKET PREDICTION</a:t>
            </a:r>
            <a:endParaRPr lang="en-US" altLang="zh-CN" sz="4000" b="1" dirty="0">
              <a:solidFill>
                <a:srgbClr val="9ACCA7"/>
              </a:solidFill>
              <a:latin typeface="Arial" panose="020B0604020202020204" pitchFamily="34" charset="0"/>
              <a:ea typeface="Arial" panose="020B0604020202020204" pitchFamily="34" charset="0"/>
            </a:endParaRPr>
          </a:p>
        </p:txBody>
      </p:sp>
      <p:sp>
        <p:nvSpPr>
          <p:cNvPr id="29" name="矩形 28"/>
          <p:cNvSpPr/>
          <p:nvPr/>
        </p:nvSpPr>
        <p:spPr>
          <a:xfrm>
            <a:off x="2124710" y="3718560"/>
            <a:ext cx="3679190" cy="1896110"/>
          </a:xfrm>
          <a:prstGeom prst="rect">
            <a:avLst/>
          </a:prstGeom>
          <a:solidFill>
            <a:srgbClr val="FCEFBA"/>
          </a:solidFill>
          <a:ln>
            <a:noFill/>
          </a:ln>
          <a:effectLst>
            <a:outerShdw blurRad="50800" dist="50800" dir="54000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latin typeface="Arial" panose="020B0604020202020204" pitchFamily="34" charset="0"/>
              <a:ea typeface="Arial" panose="020B0604020202020204" pitchFamily="34" charset="0"/>
            </a:endParaRPr>
          </a:p>
        </p:txBody>
      </p:sp>
      <p:sp>
        <p:nvSpPr>
          <p:cNvPr id="30" name="矩形 29"/>
          <p:cNvSpPr/>
          <p:nvPr/>
        </p:nvSpPr>
        <p:spPr>
          <a:xfrm>
            <a:off x="3189468" y="4143655"/>
            <a:ext cx="309880" cy="306705"/>
          </a:xfrm>
          <a:prstGeom prst="rect">
            <a:avLst/>
          </a:prstGeom>
        </p:spPr>
        <p:txBody>
          <a:bodyPr wrap="none">
            <a:spAutoFit/>
          </a:bodyPr>
          <a:lstStyle/>
          <a:p>
            <a:pPr algn="ctr">
              <a:buFont typeface="Arial" panose="020B0604020202020204" pitchFamily="34" charset="0"/>
            </a:pPr>
            <a:endParaRPr lang="en-US" altLang="zh-CN" sz="1400" dirty="0">
              <a:solidFill>
                <a:srgbClr val="9ACCA7"/>
              </a:solidFill>
              <a:latin typeface="Arial" panose="020B0604020202020204" pitchFamily="34" charset="0"/>
              <a:ea typeface="Arial" panose="020B0604020202020204" pitchFamily="34" charset="0"/>
            </a:endParaRPr>
          </a:p>
        </p:txBody>
      </p:sp>
      <p:sp>
        <p:nvSpPr>
          <p:cNvPr id="2" name="Text Box 1"/>
          <p:cNvSpPr txBox="1"/>
          <p:nvPr/>
        </p:nvSpPr>
        <p:spPr>
          <a:xfrm>
            <a:off x="2124710" y="3928110"/>
            <a:ext cx="3818255" cy="1476375"/>
          </a:xfrm>
          <a:prstGeom prst="rect">
            <a:avLst/>
          </a:prstGeom>
          <a:noFill/>
        </p:spPr>
        <p:txBody>
          <a:bodyPr wrap="square" rtlCol="0">
            <a:spAutoFit/>
          </a:bodyPr>
          <a:p>
            <a:r>
              <a:rPr lang="en-US"/>
              <a:t>Nayan Soni 211b194</a:t>
            </a:r>
            <a:endParaRPr lang="en-US"/>
          </a:p>
          <a:p>
            <a:endParaRPr lang="en-US"/>
          </a:p>
          <a:p>
            <a:r>
              <a:rPr lang="en-US"/>
              <a:t>Piyush Prabhakar 211b207</a:t>
            </a:r>
            <a:endParaRPr lang="en-US"/>
          </a:p>
          <a:p>
            <a:endParaRPr lang="en-US"/>
          </a:p>
          <a:p>
            <a:r>
              <a:rPr lang="en-US"/>
              <a:t>Rajan Kumar Barnwal 211b241</a:t>
            </a:r>
            <a:endParaRPr lang="en-US"/>
          </a:p>
        </p:txBody>
      </p:sp>
      <p:sp>
        <p:nvSpPr>
          <p:cNvPr id="3" name="Text Box 2"/>
          <p:cNvSpPr txBox="1"/>
          <p:nvPr/>
        </p:nvSpPr>
        <p:spPr>
          <a:xfrm>
            <a:off x="6816725" y="3663950"/>
            <a:ext cx="4925060" cy="922020"/>
          </a:xfrm>
          <a:prstGeom prst="rect">
            <a:avLst/>
          </a:prstGeom>
          <a:noFill/>
        </p:spPr>
        <p:txBody>
          <a:bodyPr wrap="square" rtlCol="0">
            <a:spAutoFit/>
          </a:bodyPr>
          <a:p>
            <a:r>
              <a:rPr lang="en-US"/>
              <a:t>Project No. 64</a:t>
            </a:r>
            <a:endParaRPr lang="en-US"/>
          </a:p>
          <a:p>
            <a:endParaRPr lang="en-US"/>
          </a:p>
          <a:p>
            <a:r>
              <a:rPr lang="en-IN" altLang="en-US"/>
              <a:t>Under the guidance of</a:t>
            </a:r>
            <a:r>
              <a:rPr lang="en-US"/>
              <a:t>: Dr. Ajay Kumar</a:t>
            </a: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526649" y="798685"/>
            <a:ext cx="11306810" cy="4953635"/>
            <a:chOff x="526649" y="1251570"/>
            <a:chExt cx="11306810" cy="4953635"/>
          </a:xfrm>
        </p:grpSpPr>
        <p:sp>
          <p:nvSpPr>
            <p:cNvPr id="41" name="天启设计模板 盗取必究"/>
            <p:cNvSpPr txBox="1"/>
            <p:nvPr/>
          </p:nvSpPr>
          <p:spPr>
            <a:xfrm>
              <a:off x="526649" y="1251570"/>
              <a:ext cx="8381365" cy="1076325"/>
            </a:xfrm>
            <a:prstGeom prst="rect">
              <a:avLst/>
            </a:prstGeom>
            <a:noFill/>
          </p:spPr>
          <p:txBody>
            <a:bodyPr wrap="none" rtlCol="0">
              <a:spAutoFit/>
            </a:bodyPr>
            <a:lstStyle/>
            <a:p>
              <a:pPr algn="l"/>
              <a:r>
                <a:rPr lang="en-US" altLang="zh-CN" sz="3200" b="1" dirty="0">
                  <a:solidFill>
                    <a:schemeClr val="tx1">
                      <a:lumMod val="95000"/>
                      <a:lumOff val="5000"/>
                    </a:schemeClr>
                  </a:solidFill>
                  <a:latin typeface="Arial" panose="020B0604020202020204" pitchFamily="34" charset="0"/>
                  <a:ea typeface="Arial" panose="020B0604020202020204" pitchFamily="34" charset="0"/>
                  <a:sym typeface="+mn-ea"/>
                </a:rPr>
                <a:t>Impact of Stock Market Prediction Models:</a:t>
              </a:r>
              <a:endParaRPr lang="en-US" altLang="zh-CN" sz="3200" b="1" dirty="0">
                <a:solidFill>
                  <a:schemeClr val="tx1">
                    <a:lumMod val="95000"/>
                    <a:lumOff val="5000"/>
                  </a:schemeClr>
                </a:solidFill>
                <a:latin typeface="Arial" panose="020B0604020202020204" pitchFamily="34" charset="0"/>
                <a:ea typeface="Arial" panose="020B0604020202020204" pitchFamily="34" charset="0"/>
              </a:endParaRPr>
            </a:p>
            <a:p>
              <a:pPr algn="l"/>
              <a:r>
                <a:rPr lang="en-US" altLang="zh-CN" sz="3200" b="1" dirty="0">
                  <a:solidFill>
                    <a:srgbClr val="9ACCA7"/>
                  </a:solidFill>
                  <a:latin typeface="Arial" panose="020B0604020202020204" pitchFamily="34" charset="0"/>
                  <a:ea typeface="Arial" panose="020B0604020202020204" pitchFamily="34" charset="0"/>
                </a:rPr>
                <a:t> </a:t>
              </a:r>
              <a:endParaRPr lang="en-US" altLang="zh-CN" sz="32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1958960"/>
              <a:ext cx="11142345" cy="4246245"/>
            </a:xfrm>
            <a:prstGeom prst="rect">
              <a:avLst/>
            </a:prstGeom>
            <a:noFill/>
          </p:spPr>
          <p:txBody>
            <a:bodyPr wrap="square" rtlCol="0">
              <a:spAutoFit/>
            </a:bodyPr>
            <a:lstStyle/>
            <a:p>
              <a:pPr algn="l">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Informed Decisions: Helps traders and investors make data-driven choices.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Risk Reduction: Predicts market trends and volatility, aiding in risk management.</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Increased Profitability: Accurate forecasts enable capitalizing on market movements.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Market Efficiency: Enhances price discovery and reduces volatility.</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Innovation Boost: Drives advancements in financial technology and analytics.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691114" y="122410"/>
            <a:ext cx="11142345" cy="9759950"/>
            <a:chOff x="691114" y="575295"/>
            <a:chExt cx="11142345" cy="9759950"/>
          </a:xfrm>
        </p:grpSpPr>
        <p:sp>
          <p:nvSpPr>
            <p:cNvPr id="41" name="天启设计模板 盗取必究"/>
            <p:cNvSpPr txBox="1"/>
            <p:nvPr/>
          </p:nvSpPr>
          <p:spPr>
            <a:xfrm>
              <a:off x="2648819" y="575295"/>
              <a:ext cx="7058660" cy="766445"/>
            </a:xfrm>
            <a:prstGeom prst="rect">
              <a:avLst/>
            </a:prstGeom>
            <a:noFill/>
          </p:spPr>
          <p:txBody>
            <a:bodyPr wrap="none" rtlCol="0">
              <a:noAutofit/>
            </a:bodyPr>
            <a:lstStyle/>
            <a:p>
              <a:pPr algn="l"/>
              <a:r>
                <a:rPr lang="en-US" altLang="zh-CN" sz="3200" b="1" dirty="0">
                  <a:solidFill>
                    <a:schemeClr val="tx1">
                      <a:lumMod val="95000"/>
                      <a:lumOff val="5000"/>
                    </a:schemeClr>
                  </a:solidFill>
                  <a:latin typeface="Arial" panose="020B0604020202020204" pitchFamily="34" charset="0"/>
                  <a:ea typeface="Arial" panose="020B0604020202020204" pitchFamily="34" charset="0"/>
                  <a:sym typeface="+mn-ea"/>
                </a:rPr>
                <a:t>Benefits of Stock Market Prediction Models:</a:t>
              </a:r>
              <a:endParaRPr lang="en-US" altLang="zh-CN" sz="3200" b="1" dirty="0">
                <a:solidFill>
                  <a:schemeClr val="tx1">
                    <a:lumMod val="95000"/>
                    <a:lumOff val="5000"/>
                  </a:schemeClr>
                </a:solidFill>
                <a:latin typeface="Arial" panose="020B0604020202020204" pitchFamily="34" charset="0"/>
                <a:ea typeface="Arial" panose="020B0604020202020204" pitchFamily="34" charset="0"/>
              </a:endParaRPr>
            </a:p>
            <a:p>
              <a:pPr algn="l"/>
              <a:endParaRPr lang="en-US" altLang="zh-CN" sz="3200" b="1" dirty="0">
                <a:solidFill>
                  <a:schemeClr val="tx1">
                    <a:lumMod val="95000"/>
                    <a:lumOff val="5000"/>
                  </a:schemeClr>
                </a:solidFill>
                <a:latin typeface="Arial" panose="020B0604020202020204" pitchFamily="34" charset="0"/>
                <a:ea typeface="Arial" panose="020B0604020202020204" pitchFamily="34" charset="0"/>
              </a:endParaRPr>
            </a:p>
            <a:p>
              <a:pPr algn="l"/>
              <a:r>
                <a:rPr lang="en-US" altLang="zh-CN" sz="3200" b="1" dirty="0">
                  <a:solidFill>
                    <a:srgbClr val="9ACCA7"/>
                  </a:solidFill>
                  <a:latin typeface="Arial" panose="020B0604020202020204" pitchFamily="34" charset="0"/>
                  <a:ea typeface="Arial" panose="020B0604020202020204" pitchFamily="34" charset="0"/>
                </a:rPr>
                <a:t> </a:t>
              </a:r>
              <a:endParaRPr lang="en-US" altLang="zh-CN" sz="32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1148700"/>
              <a:ext cx="11142345" cy="9186545"/>
            </a:xfrm>
            <a:prstGeom prst="rect">
              <a:avLst/>
            </a:prstGeom>
            <a:noFill/>
          </p:spPr>
          <p:txBody>
            <a:bodyPr wrap="square" rtlCol="0">
              <a:spAutoFit/>
            </a:bodyPr>
            <a:lstStyle/>
            <a:p>
              <a:pPr>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Improved Accuracy:</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Handles non-linear and complex relationships better than traditional models, leading to more accurate predictions.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Real-Time Insights: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Can integrate real-time data like news and sentiment to provide timely and actionable forecasts.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Risk Management:</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Helps investors anticipate market volatility and adjust strategies to minimize losses.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Enhanced Decision-Making:</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dirty="0">
                  <a:solidFill>
                    <a:schemeClr val="tx1">
                      <a:lumMod val="95000"/>
                      <a:lumOff val="5000"/>
                    </a:schemeClr>
                  </a:solidFill>
                  <a:latin typeface="Arial" panose="020B0604020202020204" pitchFamily="34" charset="0"/>
                  <a:ea typeface="Arial" panose="020B0604020202020204" pitchFamily="34" charset="0"/>
                </a:rPr>
                <a:t>Offers data-driven predictions that support informed investment choices.</a:t>
              </a:r>
              <a:endParaRPr lang="en-US" altLang="zh-CN"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30832"/>
          <a:stretch>
            <a:fillRect/>
          </a:stretch>
        </p:blipFill>
        <p:spPr>
          <a:xfrm>
            <a:off x="3759200" y="283"/>
            <a:ext cx="8432296" cy="6857433"/>
          </a:xfrm>
          <a:prstGeom prst="rect">
            <a:avLst/>
          </a:prstGeom>
          <a:solidFill>
            <a:schemeClr val="bg1"/>
          </a:solidFill>
        </p:spPr>
      </p:pic>
      <p:sp>
        <p:nvSpPr>
          <p:cNvPr id="10" name="矩形 9"/>
          <p:cNvSpPr/>
          <p:nvPr/>
        </p:nvSpPr>
        <p:spPr>
          <a:xfrm>
            <a:off x="2189350" y="3335168"/>
            <a:ext cx="6761480" cy="645160"/>
          </a:xfrm>
          <a:prstGeom prst="rect">
            <a:avLst/>
          </a:prstGeom>
          <a:solidFill>
            <a:srgbClr val="FCEFBA"/>
          </a:solidFill>
        </p:spPr>
        <p:txBody>
          <a:bodyPr wrap="none">
            <a:spAutoFit/>
          </a:bodyPr>
          <a:lstStyle/>
          <a:p>
            <a:pPr algn="ctr">
              <a:buFont typeface="Arial" panose="020B0604020202020204" pitchFamily="34" charset="0"/>
            </a:pPr>
            <a:r>
              <a:rPr lang="en-US" altLang="zh-CN" sz="3600" b="1" dirty="0">
                <a:solidFill>
                  <a:srgbClr val="9ACCA7"/>
                </a:solidFill>
                <a:latin typeface="Arial" panose="020B0604020202020204" pitchFamily="34" charset="0"/>
                <a:ea typeface="Arial" panose="020B0604020202020204" pitchFamily="34" charset="0"/>
              </a:rPr>
              <a:t>CONCLUSION</a:t>
            </a:r>
            <a:r>
              <a:rPr lang="en-IN" altLang="en-US" sz="3600" b="1" dirty="0">
                <a:solidFill>
                  <a:srgbClr val="9ACCA7"/>
                </a:solidFill>
                <a:latin typeface="Arial" panose="020B0604020202020204" pitchFamily="34" charset="0"/>
                <a:ea typeface="Arial" panose="020B0604020202020204" pitchFamily="34" charset="0"/>
              </a:rPr>
              <a:t> , REFERENCES</a:t>
            </a:r>
            <a:endParaRPr lang="en-IN" altLang="en-US" sz="3600" b="1" dirty="0">
              <a:solidFill>
                <a:srgbClr val="9ACCA7"/>
              </a:solidFill>
              <a:latin typeface="Arial" panose="020B0604020202020204" pitchFamily="34" charset="0"/>
              <a:ea typeface="Arial" panose="020B0604020202020204" pitchFamily="34" charset="0"/>
            </a:endParaRPr>
          </a:p>
        </p:txBody>
      </p:sp>
      <p:pic>
        <p:nvPicPr>
          <p:cNvPr id="16" name="图片 15"/>
          <p:cNvPicPr>
            <a:picLocks noChangeAspect="1"/>
          </p:cNvPicPr>
          <p:nvPr/>
        </p:nvPicPr>
        <p:blipFill>
          <a:blip r:embed="rId2"/>
          <a:srcRect/>
          <a:stretch>
            <a:fillRect/>
          </a:stretch>
        </p:blipFill>
        <p:spPr>
          <a:xfrm rot="10800000">
            <a:off x="0" y="4619621"/>
            <a:ext cx="2504762" cy="2238095"/>
          </a:xfrm>
          <a:custGeom>
            <a:avLst/>
            <a:gdLst>
              <a:gd name="connsiteX0" fmla="*/ 2504762 w 2504762"/>
              <a:gd name="connsiteY0" fmla="*/ 2238095 h 2238095"/>
              <a:gd name="connsiteX1" fmla="*/ 701362 w 2504762"/>
              <a:gd name="connsiteY1" fmla="*/ 2238095 h 2238095"/>
              <a:gd name="connsiteX2" fmla="*/ 701362 w 2504762"/>
              <a:gd name="connsiteY2" fmla="*/ 1633343 h 2238095"/>
              <a:gd name="connsiteX3" fmla="*/ 532783 w 2504762"/>
              <a:gd name="connsiteY3" fmla="*/ 1464764 h 2238095"/>
              <a:gd name="connsiteX4" fmla="*/ 0 w 2504762"/>
              <a:gd name="connsiteY4" fmla="*/ 1464764 h 2238095"/>
              <a:gd name="connsiteX5" fmla="*/ 0 w 2504762"/>
              <a:gd name="connsiteY5" fmla="*/ 0 h 2238095"/>
              <a:gd name="connsiteX6" fmla="*/ 2504762 w 2504762"/>
              <a:gd name="connsiteY6" fmla="*/ 0 h 223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4762" h="2238095">
                <a:moveTo>
                  <a:pt x="2504762" y="2238095"/>
                </a:moveTo>
                <a:lnTo>
                  <a:pt x="701362" y="2238095"/>
                </a:lnTo>
                <a:lnTo>
                  <a:pt x="701362" y="1633343"/>
                </a:lnTo>
                <a:cubicBezTo>
                  <a:pt x="701362" y="1540239"/>
                  <a:pt x="625887" y="1464764"/>
                  <a:pt x="532783" y="1464764"/>
                </a:cubicBezTo>
                <a:lnTo>
                  <a:pt x="0" y="1464764"/>
                </a:lnTo>
                <a:lnTo>
                  <a:pt x="0" y="0"/>
                </a:lnTo>
                <a:lnTo>
                  <a:pt x="2504762" y="0"/>
                </a:lnTo>
                <a:close/>
              </a:path>
            </a:pathLst>
          </a:custGeom>
        </p:spPr>
      </p:pic>
      <p:sp>
        <p:nvSpPr>
          <p:cNvPr id="17" name="矩形 16"/>
          <p:cNvSpPr/>
          <p:nvPr/>
        </p:nvSpPr>
        <p:spPr>
          <a:xfrm>
            <a:off x="2189248" y="2477087"/>
            <a:ext cx="2243052" cy="646331"/>
          </a:xfrm>
          <a:prstGeom prst="rect">
            <a:avLst/>
          </a:prstGeom>
          <a:solidFill>
            <a:srgbClr val="9ACCA7"/>
          </a:solidFill>
        </p:spPr>
        <p:txBody>
          <a:bodyPr wrap="square">
            <a:spAutoFit/>
          </a:bodyPr>
          <a:lstStyle/>
          <a:p>
            <a:pPr algn="ctr"/>
            <a:r>
              <a:rPr lang="en-US" altLang="zh-CN" sz="3600" b="1" dirty="0">
                <a:solidFill>
                  <a:schemeClr val="bg1"/>
                </a:solidFill>
                <a:latin typeface="Arial" panose="020B0604020202020204" pitchFamily="34" charset="0"/>
                <a:ea typeface="Arial" panose="020B0604020202020204" pitchFamily="34" charset="0"/>
              </a:rPr>
              <a:t>Part 04</a:t>
            </a:r>
            <a:endParaRPr lang="en-US" altLang="zh-CN" sz="3600" b="1" dirty="0">
              <a:solidFill>
                <a:schemeClr val="bg1"/>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593959" y="984105"/>
            <a:ext cx="11239500" cy="5193665"/>
            <a:chOff x="593959" y="1436990"/>
            <a:chExt cx="11239500" cy="5193665"/>
          </a:xfrm>
        </p:grpSpPr>
        <p:sp>
          <p:nvSpPr>
            <p:cNvPr id="41" name="天启设计模板 盗取必究"/>
            <p:cNvSpPr txBox="1"/>
            <p:nvPr/>
          </p:nvSpPr>
          <p:spPr>
            <a:xfrm>
              <a:off x="593959" y="1436990"/>
              <a:ext cx="2928620" cy="521970"/>
            </a:xfrm>
            <a:prstGeom prst="rect">
              <a:avLst/>
            </a:prstGeom>
            <a:noFill/>
          </p:spPr>
          <p:txBody>
            <a:bodyPr wrap="none" rtlCol="0">
              <a:spAutoFit/>
            </a:bodyPr>
            <a:lstStyle/>
            <a:p>
              <a:pPr algn="l"/>
              <a:r>
                <a:rPr lang="en-IN" altLang="en-US" sz="2800" b="1" dirty="0">
                  <a:solidFill>
                    <a:srgbClr val="9ACCA7"/>
                  </a:solidFill>
                  <a:latin typeface="Arial" panose="020B0604020202020204" pitchFamily="34" charset="0"/>
                  <a:ea typeface="Arial" panose="020B0604020202020204" pitchFamily="34" charset="0"/>
                </a:rPr>
                <a:t>CONCLUSIONS:</a:t>
              </a:r>
              <a:endParaRPr lang="en-IN" altLang="en-US" sz="28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2151365"/>
              <a:ext cx="11142345" cy="4479290"/>
            </a:xfrm>
            <a:prstGeom prst="rect">
              <a:avLst/>
            </a:prstGeom>
            <a:noFill/>
          </p:spPr>
          <p:txBody>
            <a:bodyPr wrap="square" rtlCol="0">
              <a:noAutofit/>
            </a:bodyPr>
            <a:lstStyle/>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In conclusion, stock market prediction models powered by data analytics and machine learning offer significant advantages, transforming the way investors and traders make decisions.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By leveraging historical data, technical indicators, and external factors, these models enhance investment strategies, improve risk management, and potentially increase profitability.</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While challenges like market volatility and uncertainty persist, the use of advanced predictive techniques can help mitigate risks and provide more accurate insights.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gn="l">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Overall, stock prediction models drive greater market efficiency, democratize access to valuable insights, and enable both retail and institutional investors to make more informed, timely, and objective trading decisions.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691114" y="923780"/>
            <a:ext cx="11142345" cy="4966970"/>
            <a:chOff x="691114" y="1376665"/>
            <a:chExt cx="11142345" cy="4966970"/>
          </a:xfrm>
        </p:grpSpPr>
        <p:sp>
          <p:nvSpPr>
            <p:cNvPr id="41" name="天启设计模板 盗取必究"/>
            <p:cNvSpPr txBox="1"/>
            <p:nvPr/>
          </p:nvSpPr>
          <p:spPr>
            <a:xfrm>
              <a:off x="691114" y="1376665"/>
              <a:ext cx="2731770" cy="521970"/>
            </a:xfrm>
            <a:prstGeom prst="rect">
              <a:avLst/>
            </a:prstGeom>
            <a:noFill/>
          </p:spPr>
          <p:txBody>
            <a:bodyPr wrap="none" rtlCol="0">
              <a:spAutoFit/>
            </a:bodyPr>
            <a:lstStyle/>
            <a:p>
              <a:pPr algn="l"/>
              <a:r>
                <a:rPr lang="en-IN" altLang="en-US" sz="2800" b="1" dirty="0">
                  <a:solidFill>
                    <a:srgbClr val="9ACCA7"/>
                  </a:solidFill>
                  <a:latin typeface="Arial" panose="020B0604020202020204" pitchFamily="34" charset="0"/>
                  <a:ea typeface="Arial" panose="020B0604020202020204" pitchFamily="34" charset="0"/>
                </a:rPr>
                <a:t>REFERENCES:</a:t>
              </a:r>
              <a:endParaRPr lang="en-IN" altLang="en-US" sz="28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1958960"/>
              <a:ext cx="11142345" cy="4384675"/>
            </a:xfrm>
            <a:prstGeom prst="rect">
              <a:avLst/>
            </a:prstGeom>
            <a:noFill/>
          </p:spPr>
          <p:txBody>
            <a:bodyPr wrap="square" rtlCol="0">
              <a:spAutoFit/>
            </a:bodyPr>
            <a:lstStyle/>
            <a:p>
              <a:pPr marL="342900" indent="-342900" algn="l">
                <a:lnSpc>
                  <a:spcPts val="2550"/>
                </a:lnSpc>
                <a:buFont typeface="Arial" panose="020B0604020202020204" pitchFamily="34" charset="0"/>
                <a:buChar char="•"/>
              </a:pPr>
              <a:r>
                <a:rPr lang="en-US" sz="1600" spc="181" dirty="0">
                  <a:solidFill>
                    <a:srgbClr val="231F20"/>
                  </a:solidFill>
                  <a:latin typeface="Arial" panose="020B0604020202020204" pitchFamily="34" charset="0"/>
                  <a:ea typeface="DM Sans"/>
                  <a:cs typeface="Arial" panose="020B0604020202020204" pitchFamily="34" charset="0"/>
                  <a:sym typeface="DM Sans"/>
                </a:rPr>
                <a:t>[1] Zhang, G., Eddy </a:t>
              </a:r>
              <a:r>
                <a:rPr lang="en-US" sz="1600" spc="181" dirty="0" err="1">
                  <a:solidFill>
                    <a:srgbClr val="231F20"/>
                  </a:solidFill>
                  <a:latin typeface="Arial" panose="020B0604020202020204" pitchFamily="34" charset="0"/>
                  <a:ea typeface="DM Sans"/>
                  <a:cs typeface="Arial" panose="020B0604020202020204" pitchFamily="34" charset="0"/>
                  <a:sym typeface="DM Sans"/>
                </a:rPr>
                <a:t>Patuwo</a:t>
              </a:r>
              <a:r>
                <a:rPr lang="en-US" sz="1600" spc="181" dirty="0">
                  <a:solidFill>
                    <a:srgbClr val="231F20"/>
                  </a:solidFill>
                  <a:latin typeface="Arial" panose="020B0604020202020204" pitchFamily="34" charset="0"/>
                  <a:ea typeface="DM Sans"/>
                  <a:cs typeface="Arial" panose="020B0604020202020204" pitchFamily="34" charset="0"/>
                  <a:sym typeface="DM Sans"/>
                </a:rPr>
                <a:t>, B., &amp; Hu, M. Y. (1998). Forecasting with artificial neural networks: The state of the art. International Journal of Forecasting, 14(1), 35-62.</a:t>
              </a:r>
              <a:endParaRPr lang="en-US" sz="1600" spc="181" dirty="0">
                <a:solidFill>
                  <a:srgbClr val="231F20"/>
                </a:solidFill>
                <a:latin typeface="Arial" panose="020B0604020202020204" pitchFamily="34" charset="0"/>
                <a:ea typeface="DM Sans"/>
                <a:cs typeface="Arial" panose="020B0604020202020204" pitchFamily="34" charset="0"/>
                <a:sym typeface="DM Sans"/>
              </a:endParaRPr>
            </a:p>
            <a:p>
              <a:pPr marL="342900" indent="-342900" algn="l">
                <a:lnSpc>
                  <a:spcPts val="2550"/>
                </a:lnSpc>
                <a:buFont typeface="Arial" panose="020B0604020202020204" pitchFamily="34" charset="0"/>
                <a:buChar char="•"/>
              </a:pPr>
              <a:r>
                <a:rPr lang="en-US" sz="1600" spc="181" dirty="0">
                  <a:solidFill>
                    <a:srgbClr val="231F20"/>
                  </a:solidFill>
                  <a:latin typeface="Arial" panose="020B0604020202020204" pitchFamily="34" charset="0"/>
                  <a:ea typeface="DM Sans"/>
                  <a:cs typeface="Arial" panose="020B0604020202020204" pitchFamily="34" charset="0"/>
                  <a:sym typeface="DM Sans"/>
                </a:rPr>
                <a:t>[2] Patel, J., Shah, S., Thakkar, P., &amp; Kotecha, K. (2015). Predicting stock market index using fusion of machine learning techniques. Expert Systems with Applications, 42(4), 2162-2172.</a:t>
              </a:r>
              <a:endParaRPr lang="en-US" sz="1600" spc="181" dirty="0">
                <a:solidFill>
                  <a:srgbClr val="231F20"/>
                </a:solidFill>
                <a:latin typeface="Arial" panose="020B0604020202020204" pitchFamily="34" charset="0"/>
                <a:ea typeface="DM Sans"/>
                <a:cs typeface="Arial" panose="020B0604020202020204" pitchFamily="34" charset="0"/>
                <a:sym typeface="DM Sans"/>
              </a:endParaRPr>
            </a:p>
            <a:p>
              <a:pPr marL="342900" indent="-342900" algn="l">
                <a:lnSpc>
                  <a:spcPts val="2550"/>
                </a:lnSpc>
                <a:buFont typeface="Arial" panose="020B0604020202020204" pitchFamily="34" charset="0"/>
                <a:buChar char="•"/>
              </a:pPr>
              <a:r>
                <a:rPr lang="en-US" sz="1600" spc="181" dirty="0">
                  <a:solidFill>
                    <a:srgbClr val="231F20"/>
                  </a:solidFill>
                  <a:latin typeface="Arial" panose="020B0604020202020204" pitchFamily="34" charset="0"/>
                  <a:ea typeface="DM Sans"/>
                  <a:cs typeface="Arial" panose="020B0604020202020204" pitchFamily="34" charset="0"/>
                  <a:sym typeface="DM Sans"/>
                </a:rPr>
                <a:t>[3] Fischer, T., &amp; Krauss, C. (2018). Deep learning with long short-term memory networks for financial market predictions. European Journal of Operational Research, 270(2), 654-669.</a:t>
              </a:r>
              <a:endParaRPr lang="en-US" sz="1600" spc="181" dirty="0">
                <a:solidFill>
                  <a:srgbClr val="231F20"/>
                </a:solidFill>
                <a:latin typeface="Arial" panose="020B0604020202020204" pitchFamily="34" charset="0"/>
                <a:ea typeface="DM Sans"/>
                <a:cs typeface="Arial" panose="020B0604020202020204" pitchFamily="34" charset="0"/>
                <a:sym typeface="DM Sans"/>
              </a:endParaRPr>
            </a:p>
            <a:p>
              <a:pPr marL="342900" indent="-342900" algn="l">
                <a:lnSpc>
                  <a:spcPts val="2550"/>
                </a:lnSpc>
                <a:buFont typeface="Arial" panose="020B0604020202020204" pitchFamily="34" charset="0"/>
                <a:buChar char="•"/>
              </a:pPr>
              <a:r>
                <a:rPr lang="en-US" sz="1600" spc="181" dirty="0">
                  <a:solidFill>
                    <a:srgbClr val="231F20"/>
                  </a:solidFill>
                  <a:latin typeface="Arial" panose="020B0604020202020204" pitchFamily="34" charset="0"/>
                  <a:ea typeface="DM Sans"/>
                  <a:cs typeface="Arial" panose="020B0604020202020204" pitchFamily="34" charset="0"/>
                  <a:sym typeface="DM Sans"/>
                </a:rPr>
                <a:t>[4] </a:t>
              </a:r>
              <a:r>
                <a:rPr lang="en-US" sz="1600" spc="181" dirty="0" err="1">
                  <a:solidFill>
                    <a:srgbClr val="231F20"/>
                  </a:solidFill>
                  <a:latin typeface="Arial" panose="020B0604020202020204" pitchFamily="34" charset="0"/>
                  <a:ea typeface="DM Sans"/>
                  <a:cs typeface="Arial" panose="020B0604020202020204" pitchFamily="34" charset="0"/>
                  <a:sym typeface="DM Sans"/>
                </a:rPr>
                <a:t>Areekul</a:t>
              </a:r>
              <a:r>
                <a:rPr lang="en-US" sz="1600" spc="181" dirty="0">
                  <a:solidFill>
                    <a:srgbClr val="231F20"/>
                  </a:solidFill>
                  <a:latin typeface="Arial" panose="020B0604020202020204" pitchFamily="34" charset="0"/>
                  <a:ea typeface="DM Sans"/>
                  <a:cs typeface="Arial" panose="020B0604020202020204" pitchFamily="34" charset="0"/>
                  <a:sym typeface="DM Sans"/>
                </a:rPr>
                <a:t>, P., </a:t>
              </a:r>
              <a:r>
                <a:rPr lang="en-US" sz="1600" spc="181" dirty="0" err="1">
                  <a:solidFill>
                    <a:srgbClr val="231F20"/>
                  </a:solidFill>
                  <a:latin typeface="Arial" panose="020B0604020202020204" pitchFamily="34" charset="0"/>
                  <a:ea typeface="DM Sans"/>
                  <a:cs typeface="Arial" panose="020B0604020202020204" pitchFamily="34" charset="0"/>
                  <a:sym typeface="DM Sans"/>
                </a:rPr>
                <a:t>Vateekul</a:t>
              </a:r>
              <a:r>
                <a:rPr lang="en-US" sz="1600" spc="181" dirty="0">
                  <a:solidFill>
                    <a:srgbClr val="231F20"/>
                  </a:solidFill>
                  <a:latin typeface="Arial" panose="020B0604020202020204" pitchFamily="34" charset="0"/>
                  <a:ea typeface="DM Sans"/>
                  <a:cs typeface="Arial" panose="020B0604020202020204" pitchFamily="34" charset="0"/>
                  <a:sym typeface="DM Sans"/>
                </a:rPr>
                <a:t>, P., &amp; </a:t>
              </a:r>
              <a:r>
                <a:rPr lang="en-US" sz="1600" spc="181" dirty="0" err="1">
                  <a:solidFill>
                    <a:srgbClr val="231F20"/>
                  </a:solidFill>
                  <a:latin typeface="Arial" panose="020B0604020202020204" pitchFamily="34" charset="0"/>
                  <a:ea typeface="DM Sans"/>
                  <a:cs typeface="Arial" panose="020B0604020202020204" pitchFamily="34" charset="0"/>
                  <a:sym typeface="DM Sans"/>
                </a:rPr>
                <a:t>Phimoltares</a:t>
              </a:r>
              <a:r>
                <a:rPr lang="en-US" sz="1600" spc="181" dirty="0">
                  <a:solidFill>
                    <a:srgbClr val="231F20"/>
                  </a:solidFill>
                  <a:latin typeface="Arial" panose="020B0604020202020204" pitchFamily="34" charset="0"/>
                  <a:ea typeface="DM Sans"/>
                  <a:cs typeface="Arial" panose="020B0604020202020204" pitchFamily="34" charset="0"/>
                  <a:sym typeface="DM Sans"/>
                </a:rPr>
                <a:t>, S. (2010). A review of stock market prediction with artificial neural network (ANN). Proceedings of the 2010 International Conference on Information Science and Applications (ICISA), 1-7.</a:t>
              </a:r>
              <a:endParaRPr lang="en-US" sz="1600" spc="181" dirty="0">
                <a:solidFill>
                  <a:srgbClr val="231F20"/>
                </a:solidFill>
                <a:latin typeface="Arial" panose="020B0604020202020204" pitchFamily="34" charset="0"/>
                <a:ea typeface="DM Sans"/>
                <a:cs typeface="Arial" panose="020B0604020202020204" pitchFamily="34" charset="0"/>
                <a:sym typeface="DM Sans"/>
              </a:endParaRPr>
            </a:p>
            <a:p>
              <a:pPr marL="342900" indent="-342900" algn="l">
                <a:lnSpc>
                  <a:spcPts val="2550"/>
                </a:lnSpc>
                <a:buFont typeface="Arial" panose="020B0604020202020204" pitchFamily="34" charset="0"/>
                <a:buChar char="•"/>
              </a:pPr>
              <a:r>
                <a:rPr lang="en-US" sz="1600" spc="181" dirty="0">
                  <a:solidFill>
                    <a:srgbClr val="231F20"/>
                  </a:solidFill>
                  <a:latin typeface="Arial" panose="020B0604020202020204" pitchFamily="34" charset="0"/>
                  <a:ea typeface="DM Sans"/>
                  <a:cs typeface="Arial" panose="020B0604020202020204" pitchFamily="34" charset="0"/>
                  <a:sym typeface="DM Sans"/>
                </a:rPr>
                <a:t>[5] Tsai, C. F., &amp; Wang, S. P. (2009). Stock price forecasting by hybrid machine learning techniques. Proceedings of the 2009 IEEE International Conference on Intelligent Computing and Intelligent Systems (ICIS).</a:t>
              </a:r>
              <a:endParaRPr lang="en-US" sz="1600" spc="181" dirty="0">
                <a:solidFill>
                  <a:srgbClr val="231F20"/>
                </a:solidFill>
                <a:latin typeface="Arial" panose="020B0604020202020204" pitchFamily="34" charset="0"/>
                <a:ea typeface="DM Sans"/>
                <a:cs typeface="Arial" panose="020B0604020202020204" pitchFamily="34" charset="0"/>
                <a:sym typeface="DM Sans"/>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04" y="-18767"/>
            <a:ext cx="12190992" cy="6857433"/>
          </a:xfrm>
          <a:prstGeom prst="rect">
            <a:avLst/>
          </a:prstGeom>
          <a:solidFill>
            <a:schemeClr val="bg1"/>
          </a:solidFill>
        </p:spPr>
      </p:pic>
      <p:sp>
        <p:nvSpPr>
          <p:cNvPr id="26" name="稻壳天启设计，盗取必究。"/>
          <p:cNvSpPr txBox="1"/>
          <p:nvPr/>
        </p:nvSpPr>
        <p:spPr>
          <a:xfrm>
            <a:off x="2644362" y="2921417"/>
            <a:ext cx="4699000" cy="1014730"/>
          </a:xfrm>
          <a:prstGeom prst="rect">
            <a:avLst/>
          </a:prstGeom>
          <a:noFill/>
          <a:ln w="9525">
            <a:noFill/>
          </a:ln>
          <a:effectLst>
            <a:outerShdw blurRad="50800" dist="50800" dir="5400000" sx="1000" sy="1000" algn="ctr" rotWithShape="0">
              <a:srgbClr val="000000"/>
            </a:outerShdw>
          </a:effectLst>
        </p:spPr>
        <p:txBody>
          <a:bodyPr wrap="none" anchor="t">
            <a:spAutoFit/>
          </a:bodyPr>
          <a:lstStyle/>
          <a:p>
            <a:pPr>
              <a:buFont typeface="Arial" panose="020B0604020202020204" pitchFamily="34" charset="0"/>
            </a:pPr>
            <a:r>
              <a:rPr lang="en-IN" altLang="en-US" sz="6000" b="1" dirty="0">
                <a:solidFill>
                  <a:srgbClr val="9ACCA7"/>
                </a:solidFill>
                <a:latin typeface="Arial" panose="020B0604020202020204" pitchFamily="34" charset="0"/>
                <a:ea typeface="Arial" panose="020B0604020202020204" pitchFamily="34" charset="0"/>
              </a:rPr>
              <a:t>THANK YOU</a:t>
            </a:r>
            <a:endParaRPr lang="en-IN" altLang="en-US" sz="6000" b="1" dirty="0">
              <a:solidFill>
                <a:srgbClr val="9ACCA7"/>
              </a:solidFill>
              <a:latin typeface="Arial" panose="020B0604020202020204" pitchFamily="34" charset="0"/>
              <a:ea typeface="Arial" panose="020B0604020202020204" pitchFamily="34" charset="0"/>
            </a:endParaRPr>
          </a:p>
        </p:txBody>
      </p:sp>
      <p:sp>
        <p:nvSpPr>
          <p:cNvPr id="29" name="矩形 28"/>
          <p:cNvSpPr/>
          <p:nvPr/>
        </p:nvSpPr>
        <p:spPr>
          <a:xfrm>
            <a:off x="2942230" y="4179213"/>
            <a:ext cx="4103365" cy="368006"/>
          </a:xfrm>
          <a:prstGeom prst="rect">
            <a:avLst/>
          </a:prstGeom>
          <a:solidFill>
            <a:srgbClr val="FCEFBA"/>
          </a:solidFill>
          <a:ln>
            <a:noFill/>
          </a:ln>
          <a:effectLst>
            <a:outerShdw blurRad="50800" dist="50800" dir="54000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30832"/>
          <a:stretch>
            <a:fillRect/>
          </a:stretch>
        </p:blipFill>
        <p:spPr>
          <a:xfrm>
            <a:off x="3759200" y="283"/>
            <a:ext cx="8432296" cy="6857433"/>
          </a:xfrm>
          <a:prstGeom prst="rect">
            <a:avLst/>
          </a:prstGeom>
          <a:solidFill>
            <a:schemeClr val="bg1"/>
          </a:solidFill>
        </p:spPr>
      </p:pic>
      <p:pic>
        <p:nvPicPr>
          <p:cNvPr id="16" name="图片 15"/>
          <p:cNvPicPr>
            <a:picLocks noChangeAspect="1"/>
          </p:cNvPicPr>
          <p:nvPr/>
        </p:nvPicPr>
        <p:blipFill>
          <a:blip r:embed="rId2"/>
          <a:srcRect/>
          <a:stretch>
            <a:fillRect/>
          </a:stretch>
        </p:blipFill>
        <p:spPr>
          <a:xfrm rot="10800000">
            <a:off x="0" y="4619621"/>
            <a:ext cx="2504762" cy="2238095"/>
          </a:xfrm>
          <a:custGeom>
            <a:avLst/>
            <a:gdLst>
              <a:gd name="connsiteX0" fmla="*/ 2504762 w 2504762"/>
              <a:gd name="connsiteY0" fmla="*/ 2238095 h 2238095"/>
              <a:gd name="connsiteX1" fmla="*/ 701362 w 2504762"/>
              <a:gd name="connsiteY1" fmla="*/ 2238095 h 2238095"/>
              <a:gd name="connsiteX2" fmla="*/ 701362 w 2504762"/>
              <a:gd name="connsiteY2" fmla="*/ 1633343 h 2238095"/>
              <a:gd name="connsiteX3" fmla="*/ 532783 w 2504762"/>
              <a:gd name="connsiteY3" fmla="*/ 1464764 h 2238095"/>
              <a:gd name="connsiteX4" fmla="*/ 0 w 2504762"/>
              <a:gd name="connsiteY4" fmla="*/ 1464764 h 2238095"/>
              <a:gd name="connsiteX5" fmla="*/ 0 w 2504762"/>
              <a:gd name="connsiteY5" fmla="*/ 0 h 2238095"/>
              <a:gd name="connsiteX6" fmla="*/ 2504762 w 2504762"/>
              <a:gd name="connsiteY6" fmla="*/ 0 h 223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4762" h="2238095">
                <a:moveTo>
                  <a:pt x="2504762" y="2238095"/>
                </a:moveTo>
                <a:lnTo>
                  <a:pt x="701362" y="2238095"/>
                </a:lnTo>
                <a:lnTo>
                  <a:pt x="701362" y="1633343"/>
                </a:lnTo>
                <a:cubicBezTo>
                  <a:pt x="701362" y="1540239"/>
                  <a:pt x="625887" y="1464764"/>
                  <a:pt x="532783" y="1464764"/>
                </a:cubicBezTo>
                <a:lnTo>
                  <a:pt x="0" y="1464764"/>
                </a:lnTo>
                <a:lnTo>
                  <a:pt x="0" y="0"/>
                </a:lnTo>
                <a:lnTo>
                  <a:pt x="2504762" y="0"/>
                </a:lnTo>
                <a:close/>
              </a:path>
            </a:pathLst>
          </a:custGeom>
        </p:spPr>
      </p:pic>
      <p:grpSp>
        <p:nvGrpSpPr>
          <p:cNvPr id="3" name="组合 2"/>
          <p:cNvGrpSpPr/>
          <p:nvPr/>
        </p:nvGrpSpPr>
        <p:grpSpPr>
          <a:xfrm>
            <a:off x="2052481" y="1624340"/>
            <a:ext cx="6404630" cy="3608070"/>
            <a:chOff x="1252381" y="1570942"/>
            <a:chExt cx="6404630" cy="3608070"/>
          </a:xfrm>
        </p:grpSpPr>
        <p:grpSp>
          <p:nvGrpSpPr>
            <p:cNvPr id="2" name="组合 1"/>
            <p:cNvGrpSpPr/>
            <p:nvPr/>
          </p:nvGrpSpPr>
          <p:grpSpPr>
            <a:xfrm>
              <a:off x="1252381" y="1570942"/>
              <a:ext cx="6167913" cy="521970"/>
              <a:chOff x="2189248" y="2688542"/>
              <a:chExt cx="6167913" cy="521970"/>
            </a:xfrm>
          </p:grpSpPr>
          <p:sp>
            <p:nvSpPr>
              <p:cNvPr id="10" name="矩形 9"/>
              <p:cNvSpPr/>
              <p:nvPr/>
            </p:nvSpPr>
            <p:spPr>
              <a:xfrm>
                <a:off x="4796431" y="2688542"/>
                <a:ext cx="3560730" cy="521970"/>
              </a:xfrm>
              <a:prstGeom prst="rect">
                <a:avLst/>
              </a:prstGeom>
              <a:solidFill>
                <a:srgbClr val="FCEFBA"/>
              </a:solidFill>
            </p:spPr>
            <p:txBody>
              <a:bodyPr wrap="none">
                <a:spAutoFit/>
              </a:bodyPr>
              <a:lstStyle/>
              <a:p>
                <a:pPr algn="ctr">
                  <a:buFont typeface="Arial" panose="020B0604020202020204" pitchFamily="34" charset="0"/>
                </a:pPr>
                <a:r>
                  <a:rPr lang="en-US" altLang="zh-CN" sz="2800" b="1" dirty="0">
                    <a:solidFill>
                      <a:srgbClr val="9ACCA7"/>
                    </a:solidFill>
                    <a:latin typeface="Arial" panose="020B0604020202020204" pitchFamily="34" charset="0"/>
                    <a:ea typeface="Arial" panose="020B0604020202020204" pitchFamily="34" charset="0"/>
                  </a:rPr>
                  <a:t>Problem Statement</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17" name="矩形 16"/>
              <p:cNvSpPr/>
              <p:nvPr/>
            </p:nvSpPr>
            <p:spPr>
              <a:xfrm>
                <a:off x="2189248" y="2688542"/>
                <a:ext cx="2243052" cy="521970"/>
              </a:xfrm>
              <a:prstGeom prst="rect">
                <a:avLst/>
              </a:prstGeom>
              <a:solidFill>
                <a:srgbClr val="9ACCA7"/>
              </a:solidFill>
            </p:spPr>
            <p:txBody>
              <a:bodyPr wrap="square">
                <a:spAutoFit/>
              </a:bodyPr>
              <a:lstStyle/>
              <a:p>
                <a:pPr algn="ctr"/>
                <a:r>
                  <a:rPr lang="en-US" altLang="zh-CN" sz="2800" b="1" dirty="0">
                    <a:solidFill>
                      <a:schemeClr val="bg1"/>
                    </a:solidFill>
                    <a:latin typeface="Arial" panose="020B0604020202020204" pitchFamily="34" charset="0"/>
                    <a:ea typeface="Arial" panose="020B0604020202020204" pitchFamily="34" charset="0"/>
                  </a:rPr>
                  <a:t>Part 01</a:t>
                </a:r>
                <a:endParaRPr lang="en-US" altLang="zh-CN" sz="2800" b="1" dirty="0">
                  <a:solidFill>
                    <a:schemeClr val="bg1"/>
                  </a:solidFill>
                  <a:latin typeface="Arial" panose="020B0604020202020204" pitchFamily="34" charset="0"/>
                  <a:ea typeface="Arial" panose="020B0604020202020204" pitchFamily="34" charset="0"/>
                </a:endParaRPr>
              </a:p>
            </p:txBody>
          </p:sp>
        </p:grpSp>
        <p:grpSp>
          <p:nvGrpSpPr>
            <p:cNvPr id="8" name="组合 7"/>
            <p:cNvGrpSpPr/>
            <p:nvPr/>
          </p:nvGrpSpPr>
          <p:grpSpPr>
            <a:xfrm>
              <a:off x="1252381" y="2599642"/>
              <a:ext cx="6157612" cy="521970"/>
              <a:chOff x="2189248" y="2688542"/>
              <a:chExt cx="6157612" cy="521970"/>
            </a:xfrm>
          </p:grpSpPr>
          <p:sp>
            <p:nvSpPr>
              <p:cNvPr id="9" name="矩形 8"/>
              <p:cNvSpPr/>
              <p:nvPr/>
            </p:nvSpPr>
            <p:spPr>
              <a:xfrm>
                <a:off x="4806735" y="2688542"/>
                <a:ext cx="3540125" cy="521970"/>
              </a:xfrm>
              <a:prstGeom prst="rect">
                <a:avLst/>
              </a:prstGeom>
              <a:solidFill>
                <a:srgbClr val="FCEFBA"/>
              </a:solidFill>
            </p:spPr>
            <p:txBody>
              <a:bodyPr wrap="none">
                <a:spAutoFit/>
              </a:bodyPr>
              <a:lstStyle/>
              <a:p>
                <a:pPr algn="ctr">
                  <a:buFont typeface="Arial" panose="020B0604020202020204" pitchFamily="34" charset="0"/>
                </a:pPr>
                <a:r>
                  <a:rPr lang="en-US" altLang="zh-CN" sz="2800" b="1" dirty="0">
                    <a:solidFill>
                      <a:srgbClr val="9ACCA7"/>
                    </a:solidFill>
                    <a:latin typeface="Arial" panose="020B0604020202020204" pitchFamily="34" charset="0"/>
                    <a:ea typeface="Arial" panose="020B0604020202020204" pitchFamily="34" charset="0"/>
                  </a:rPr>
                  <a:t>Technical Ap</a:t>
                </a:r>
                <a:r>
                  <a:rPr lang="en-IN" altLang="en-US" sz="2800" b="1" dirty="0">
                    <a:solidFill>
                      <a:srgbClr val="9ACCA7"/>
                    </a:solidFill>
                    <a:latin typeface="Arial" panose="020B0604020202020204" pitchFamily="34" charset="0"/>
                    <a:ea typeface="Arial" panose="020B0604020202020204" pitchFamily="34" charset="0"/>
                  </a:rPr>
                  <a:t>p</a:t>
                </a:r>
                <a:r>
                  <a:rPr lang="en-US" altLang="zh-CN" sz="2800" b="1" dirty="0">
                    <a:solidFill>
                      <a:srgbClr val="9ACCA7"/>
                    </a:solidFill>
                    <a:latin typeface="Arial" panose="020B0604020202020204" pitchFamily="34" charset="0"/>
                    <a:ea typeface="Arial" panose="020B0604020202020204" pitchFamily="34" charset="0"/>
                  </a:rPr>
                  <a:t>roach</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11" name="矩形 10"/>
              <p:cNvSpPr/>
              <p:nvPr/>
            </p:nvSpPr>
            <p:spPr>
              <a:xfrm>
                <a:off x="2189248" y="2688542"/>
                <a:ext cx="2243052" cy="521970"/>
              </a:xfrm>
              <a:prstGeom prst="rect">
                <a:avLst/>
              </a:prstGeom>
              <a:solidFill>
                <a:srgbClr val="9ACCA7"/>
              </a:solidFill>
            </p:spPr>
            <p:txBody>
              <a:bodyPr wrap="square">
                <a:spAutoFit/>
              </a:bodyPr>
              <a:lstStyle/>
              <a:p>
                <a:pPr algn="ctr"/>
                <a:r>
                  <a:rPr lang="en-US" altLang="zh-CN" sz="2800" b="1" dirty="0">
                    <a:solidFill>
                      <a:schemeClr val="bg1"/>
                    </a:solidFill>
                    <a:latin typeface="Arial" panose="020B0604020202020204" pitchFamily="34" charset="0"/>
                    <a:ea typeface="Arial" panose="020B0604020202020204" pitchFamily="34" charset="0"/>
                  </a:rPr>
                  <a:t>Part 02</a:t>
                </a:r>
                <a:endParaRPr lang="en-US" altLang="zh-CN" sz="2800" b="1" dirty="0">
                  <a:solidFill>
                    <a:schemeClr val="bg1"/>
                  </a:solidFill>
                  <a:latin typeface="Arial" panose="020B0604020202020204" pitchFamily="34" charset="0"/>
                  <a:ea typeface="Arial" panose="020B0604020202020204" pitchFamily="34" charset="0"/>
                </a:endParaRPr>
              </a:p>
            </p:txBody>
          </p:sp>
        </p:grpSp>
        <p:grpSp>
          <p:nvGrpSpPr>
            <p:cNvPr id="12" name="组合 11"/>
            <p:cNvGrpSpPr/>
            <p:nvPr/>
          </p:nvGrpSpPr>
          <p:grpSpPr>
            <a:xfrm>
              <a:off x="1252381" y="3628342"/>
              <a:ext cx="6167455" cy="521970"/>
              <a:chOff x="2189248" y="2688542"/>
              <a:chExt cx="6167455" cy="521970"/>
            </a:xfrm>
          </p:grpSpPr>
          <p:sp>
            <p:nvSpPr>
              <p:cNvPr id="13" name="矩形 12"/>
              <p:cNvSpPr/>
              <p:nvPr/>
            </p:nvSpPr>
            <p:spPr>
              <a:xfrm>
                <a:off x="4796893" y="2688542"/>
                <a:ext cx="3559810" cy="521970"/>
              </a:xfrm>
              <a:prstGeom prst="rect">
                <a:avLst/>
              </a:prstGeom>
              <a:solidFill>
                <a:srgbClr val="FCEFBA"/>
              </a:solidFill>
            </p:spPr>
            <p:txBody>
              <a:bodyPr wrap="none">
                <a:spAutoFit/>
              </a:bodyPr>
              <a:lstStyle/>
              <a:p>
                <a:pPr algn="ctr">
                  <a:buFont typeface="Arial" panose="020B0604020202020204" pitchFamily="34" charset="0"/>
                </a:pPr>
                <a:r>
                  <a:rPr lang="en-US" altLang="zh-CN" sz="2800" b="1" dirty="0">
                    <a:solidFill>
                      <a:srgbClr val="9ACCA7"/>
                    </a:solidFill>
                    <a:latin typeface="Arial" panose="020B0604020202020204" pitchFamily="34" charset="0"/>
                    <a:ea typeface="Arial" panose="020B0604020202020204" pitchFamily="34" charset="0"/>
                  </a:rPr>
                  <a:t>Impact and </a:t>
                </a:r>
                <a:r>
                  <a:rPr lang="en-IN" altLang="en-US" sz="2800" b="1" dirty="0">
                    <a:solidFill>
                      <a:srgbClr val="9ACCA7"/>
                    </a:solidFill>
                    <a:latin typeface="Arial" panose="020B0604020202020204" pitchFamily="34" charset="0"/>
                    <a:ea typeface="Arial" panose="020B0604020202020204" pitchFamily="34" charset="0"/>
                  </a:rPr>
                  <a:t>B</a:t>
                </a:r>
                <a:r>
                  <a:rPr lang="en-US" altLang="zh-CN" sz="2800" b="1" dirty="0">
                    <a:solidFill>
                      <a:srgbClr val="9ACCA7"/>
                    </a:solidFill>
                    <a:latin typeface="Arial" panose="020B0604020202020204" pitchFamily="34" charset="0"/>
                    <a:ea typeface="Arial" panose="020B0604020202020204" pitchFamily="34" charset="0"/>
                  </a:rPr>
                  <a:t>enefits</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14" name="矩形 13"/>
              <p:cNvSpPr/>
              <p:nvPr/>
            </p:nvSpPr>
            <p:spPr>
              <a:xfrm>
                <a:off x="2189248" y="2688542"/>
                <a:ext cx="2243052" cy="521970"/>
              </a:xfrm>
              <a:prstGeom prst="rect">
                <a:avLst/>
              </a:prstGeom>
              <a:solidFill>
                <a:srgbClr val="9ACCA7"/>
              </a:solidFill>
            </p:spPr>
            <p:txBody>
              <a:bodyPr wrap="square">
                <a:spAutoFit/>
              </a:bodyPr>
              <a:lstStyle/>
              <a:p>
                <a:pPr algn="ctr"/>
                <a:r>
                  <a:rPr lang="en-US" altLang="zh-CN" sz="2800" b="1" dirty="0">
                    <a:solidFill>
                      <a:schemeClr val="bg1"/>
                    </a:solidFill>
                    <a:latin typeface="Arial" panose="020B0604020202020204" pitchFamily="34" charset="0"/>
                    <a:ea typeface="Arial" panose="020B0604020202020204" pitchFamily="34" charset="0"/>
                  </a:rPr>
                  <a:t>Part 03</a:t>
                </a:r>
                <a:endParaRPr lang="en-US" altLang="zh-CN" sz="2800" b="1" dirty="0">
                  <a:solidFill>
                    <a:schemeClr val="bg1"/>
                  </a:solidFill>
                  <a:latin typeface="Arial" panose="020B0604020202020204" pitchFamily="34" charset="0"/>
                  <a:ea typeface="Arial" panose="020B0604020202020204" pitchFamily="34" charset="0"/>
                </a:endParaRPr>
              </a:p>
            </p:txBody>
          </p:sp>
        </p:grpSp>
        <p:grpSp>
          <p:nvGrpSpPr>
            <p:cNvPr id="15" name="组合 14"/>
            <p:cNvGrpSpPr/>
            <p:nvPr/>
          </p:nvGrpSpPr>
          <p:grpSpPr>
            <a:xfrm>
              <a:off x="1252381" y="4657042"/>
              <a:ext cx="6404630" cy="521970"/>
              <a:chOff x="2189248" y="2688542"/>
              <a:chExt cx="6404630" cy="521970"/>
            </a:xfrm>
          </p:grpSpPr>
          <p:sp>
            <p:nvSpPr>
              <p:cNvPr id="18" name="矩形 17"/>
              <p:cNvSpPr/>
              <p:nvPr/>
            </p:nvSpPr>
            <p:spPr>
              <a:xfrm>
                <a:off x="4559723" y="2688542"/>
                <a:ext cx="4034155" cy="521970"/>
              </a:xfrm>
              <a:prstGeom prst="rect">
                <a:avLst/>
              </a:prstGeom>
              <a:solidFill>
                <a:srgbClr val="FCEFBA"/>
              </a:solidFill>
            </p:spPr>
            <p:txBody>
              <a:bodyPr wrap="none">
                <a:spAutoFit/>
              </a:bodyPr>
              <a:lstStyle/>
              <a:p>
                <a:pPr algn="ctr">
                  <a:buFont typeface="Arial" panose="020B0604020202020204" pitchFamily="34" charset="0"/>
                </a:pPr>
                <a:r>
                  <a:rPr lang="en-US" altLang="zh-CN" sz="2800" b="1" dirty="0">
                    <a:solidFill>
                      <a:srgbClr val="9ACCA7"/>
                    </a:solidFill>
                    <a:latin typeface="Arial" panose="020B0604020202020204" pitchFamily="34" charset="0"/>
                    <a:ea typeface="Arial" panose="020B0604020202020204" pitchFamily="34" charset="0"/>
                  </a:rPr>
                  <a:t>Conclusion,</a:t>
                </a:r>
                <a:r>
                  <a:rPr lang="en-IN" altLang="en-US" sz="2800" b="1" dirty="0">
                    <a:solidFill>
                      <a:srgbClr val="9ACCA7"/>
                    </a:solidFill>
                    <a:latin typeface="Arial" panose="020B0604020202020204" pitchFamily="34" charset="0"/>
                    <a:ea typeface="Arial" panose="020B0604020202020204" pitchFamily="34" charset="0"/>
                  </a:rPr>
                  <a:t>R</a:t>
                </a:r>
                <a:r>
                  <a:rPr lang="en-US" altLang="zh-CN" sz="2800" b="1" dirty="0">
                    <a:solidFill>
                      <a:srgbClr val="9ACCA7"/>
                    </a:solidFill>
                    <a:latin typeface="Arial" panose="020B0604020202020204" pitchFamily="34" charset="0"/>
                    <a:ea typeface="Arial" panose="020B0604020202020204" pitchFamily="34" charset="0"/>
                  </a:rPr>
                  <a:t>eference </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19" name="矩形 18"/>
              <p:cNvSpPr/>
              <p:nvPr/>
            </p:nvSpPr>
            <p:spPr>
              <a:xfrm>
                <a:off x="2189248" y="2688542"/>
                <a:ext cx="2243052" cy="521970"/>
              </a:xfrm>
              <a:prstGeom prst="rect">
                <a:avLst/>
              </a:prstGeom>
              <a:solidFill>
                <a:srgbClr val="9ACCA7"/>
              </a:solidFill>
            </p:spPr>
            <p:txBody>
              <a:bodyPr wrap="square">
                <a:spAutoFit/>
              </a:bodyPr>
              <a:lstStyle/>
              <a:p>
                <a:pPr algn="ctr"/>
                <a:r>
                  <a:rPr lang="en-US" altLang="zh-CN" sz="2800" b="1" dirty="0">
                    <a:solidFill>
                      <a:schemeClr val="bg1"/>
                    </a:solidFill>
                    <a:latin typeface="Arial" panose="020B0604020202020204" pitchFamily="34" charset="0"/>
                    <a:ea typeface="Arial" panose="020B0604020202020204" pitchFamily="34" charset="0"/>
                  </a:rPr>
                  <a:t>Part 04</a:t>
                </a:r>
                <a:endParaRPr lang="en-US" altLang="zh-CN" sz="2800" b="1" dirty="0">
                  <a:solidFill>
                    <a:schemeClr val="bg1"/>
                  </a:solidFill>
                  <a:latin typeface="Arial" panose="020B0604020202020204" pitchFamily="34" charset="0"/>
                  <a:ea typeface="Arial" panose="020B0604020202020204" pitchFamily="34" charset="0"/>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30832"/>
          <a:stretch>
            <a:fillRect/>
          </a:stretch>
        </p:blipFill>
        <p:spPr>
          <a:xfrm>
            <a:off x="3759200" y="283"/>
            <a:ext cx="8432296" cy="6857433"/>
          </a:xfrm>
          <a:prstGeom prst="rect">
            <a:avLst/>
          </a:prstGeom>
          <a:solidFill>
            <a:schemeClr val="bg1"/>
          </a:solidFill>
        </p:spPr>
      </p:pic>
      <p:sp>
        <p:nvSpPr>
          <p:cNvPr id="10" name="矩形 9"/>
          <p:cNvSpPr/>
          <p:nvPr/>
        </p:nvSpPr>
        <p:spPr>
          <a:xfrm>
            <a:off x="2032505" y="3523128"/>
            <a:ext cx="4348480" cy="645160"/>
          </a:xfrm>
          <a:prstGeom prst="rect">
            <a:avLst/>
          </a:prstGeom>
          <a:solidFill>
            <a:srgbClr val="FCEFBA"/>
          </a:solidFill>
        </p:spPr>
        <p:txBody>
          <a:bodyPr wrap="none">
            <a:spAutoFit/>
          </a:bodyPr>
          <a:lstStyle/>
          <a:p>
            <a:pPr algn="ctr">
              <a:buFont typeface="Arial" panose="020B0604020202020204" pitchFamily="34" charset="0"/>
            </a:pPr>
            <a:r>
              <a:rPr lang="en-US" altLang="zh-CN" sz="3600" b="1" dirty="0">
                <a:solidFill>
                  <a:srgbClr val="9ACCA7"/>
                </a:solidFill>
                <a:latin typeface="Arial" panose="020B0604020202020204" pitchFamily="34" charset="0"/>
                <a:ea typeface="Arial" panose="020B0604020202020204" pitchFamily="34" charset="0"/>
              </a:rPr>
              <a:t>Problem Statement</a:t>
            </a:r>
            <a:endParaRPr lang="en-US" altLang="zh-CN" sz="3600" b="1" dirty="0">
              <a:solidFill>
                <a:srgbClr val="9ACCA7"/>
              </a:solidFill>
              <a:latin typeface="Arial" panose="020B0604020202020204" pitchFamily="34" charset="0"/>
              <a:ea typeface="Arial" panose="020B0604020202020204" pitchFamily="34" charset="0"/>
            </a:endParaRPr>
          </a:p>
        </p:txBody>
      </p:sp>
      <p:pic>
        <p:nvPicPr>
          <p:cNvPr id="16" name="图片 15"/>
          <p:cNvPicPr>
            <a:picLocks noChangeAspect="1"/>
          </p:cNvPicPr>
          <p:nvPr/>
        </p:nvPicPr>
        <p:blipFill>
          <a:blip r:embed="rId2"/>
          <a:srcRect/>
          <a:stretch>
            <a:fillRect/>
          </a:stretch>
        </p:blipFill>
        <p:spPr>
          <a:xfrm rot="10800000">
            <a:off x="0" y="4619621"/>
            <a:ext cx="2504762" cy="2238095"/>
          </a:xfrm>
          <a:custGeom>
            <a:avLst/>
            <a:gdLst>
              <a:gd name="connsiteX0" fmla="*/ 2504762 w 2504762"/>
              <a:gd name="connsiteY0" fmla="*/ 2238095 h 2238095"/>
              <a:gd name="connsiteX1" fmla="*/ 701362 w 2504762"/>
              <a:gd name="connsiteY1" fmla="*/ 2238095 h 2238095"/>
              <a:gd name="connsiteX2" fmla="*/ 701362 w 2504762"/>
              <a:gd name="connsiteY2" fmla="*/ 1633343 h 2238095"/>
              <a:gd name="connsiteX3" fmla="*/ 532783 w 2504762"/>
              <a:gd name="connsiteY3" fmla="*/ 1464764 h 2238095"/>
              <a:gd name="connsiteX4" fmla="*/ 0 w 2504762"/>
              <a:gd name="connsiteY4" fmla="*/ 1464764 h 2238095"/>
              <a:gd name="connsiteX5" fmla="*/ 0 w 2504762"/>
              <a:gd name="connsiteY5" fmla="*/ 0 h 2238095"/>
              <a:gd name="connsiteX6" fmla="*/ 2504762 w 2504762"/>
              <a:gd name="connsiteY6" fmla="*/ 0 h 223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4762" h="2238095">
                <a:moveTo>
                  <a:pt x="2504762" y="2238095"/>
                </a:moveTo>
                <a:lnTo>
                  <a:pt x="701362" y="2238095"/>
                </a:lnTo>
                <a:lnTo>
                  <a:pt x="701362" y="1633343"/>
                </a:lnTo>
                <a:cubicBezTo>
                  <a:pt x="701362" y="1540239"/>
                  <a:pt x="625887" y="1464764"/>
                  <a:pt x="532783" y="1464764"/>
                </a:cubicBezTo>
                <a:lnTo>
                  <a:pt x="0" y="1464764"/>
                </a:lnTo>
                <a:lnTo>
                  <a:pt x="0" y="0"/>
                </a:lnTo>
                <a:lnTo>
                  <a:pt x="2504762" y="0"/>
                </a:lnTo>
                <a:close/>
              </a:path>
            </a:pathLst>
          </a:custGeom>
        </p:spPr>
      </p:pic>
      <p:sp>
        <p:nvSpPr>
          <p:cNvPr id="17" name="矩形 16"/>
          <p:cNvSpPr/>
          <p:nvPr/>
        </p:nvSpPr>
        <p:spPr>
          <a:xfrm>
            <a:off x="2062248" y="2688542"/>
            <a:ext cx="2243052" cy="646331"/>
          </a:xfrm>
          <a:prstGeom prst="rect">
            <a:avLst/>
          </a:prstGeom>
          <a:solidFill>
            <a:srgbClr val="9ACCA7"/>
          </a:solidFill>
        </p:spPr>
        <p:txBody>
          <a:bodyPr wrap="square">
            <a:spAutoFit/>
          </a:bodyPr>
          <a:lstStyle/>
          <a:p>
            <a:pPr algn="ctr"/>
            <a:r>
              <a:rPr lang="en-US" altLang="zh-CN" sz="3600" b="1" dirty="0">
                <a:solidFill>
                  <a:schemeClr val="bg1"/>
                </a:solidFill>
                <a:latin typeface="Arial" panose="020B0604020202020204" pitchFamily="34" charset="0"/>
                <a:ea typeface="Arial" panose="020B0604020202020204" pitchFamily="34" charset="0"/>
              </a:rPr>
              <a:t>Part 01</a:t>
            </a:r>
            <a:endParaRPr lang="en-US" altLang="zh-CN" sz="3600" b="1" dirty="0">
              <a:solidFill>
                <a:schemeClr val="bg1"/>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927334" y="1014585"/>
            <a:ext cx="8982075" cy="5139690"/>
            <a:chOff x="927334" y="1251570"/>
            <a:chExt cx="8982075" cy="5139690"/>
          </a:xfrm>
        </p:grpSpPr>
        <p:sp>
          <p:nvSpPr>
            <p:cNvPr id="41" name="天启设计模板 盗取必究"/>
            <p:cNvSpPr txBox="1"/>
            <p:nvPr/>
          </p:nvSpPr>
          <p:spPr>
            <a:xfrm>
              <a:off x="927334" y="1251570"/>
              <a:ext cx="3422650" cy="521970"/>
            </a:xfrm>
            <a:prstGeom prst="rect">
              <a:avLst/>
            </a:prstGeom>
            <a:noFill/>
          </p:spPr>
          <p:txBody>
            <a:bodyPr wrap="none" rtlCol="0">
              <a:spAutoFit/>
            </a:bodyPr>
            <a:lstStyle/>
            <a:p>
              <a:pPr algn="l"/>
              <a:r>
                <a:rPr lang="en-US" altLang="zh-CN" sz="2800" b="1" dirty="0">
                  <a:solidFill>
                    <a:srgbClr val="9ACCA7"/>
                  </a:solidFill>
                  <a:latin typeface="Arial" panose="020B0604020202020204" pitchFamily="34" charset="0"/>
                  <a:ea typeface="Arial" panose="020B0604020202020204" pitchFamily="34" charset="0"/>
                </a:rPr>
                <a:t>Problem Statement</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927334" y="2237090"/>
              <a:ext cx="8982075" cy="4154170"/>
            </a:xfrm>
            <a:prstGeom prst="rect">
              <a:avLst/>
            </a:prstGeom>
            <a:noFill/>
          </p:spPr>
          <p:txBody>
            <a:bodyPr wrap="square" rtlCol="0">
              <a:spAutoFit/>
            </a:bodyPr>
            <a:lstStyle/>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The stock market is highly dynamic and influenced by a variety of factors, making accurate prediction of stock prices a challenging task.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The goal of this project is to develop a predictive model using data analytics and machine learning techniques to forecast prices or trends.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This involves collecting and analyzing historical stock market data, including stock prices, trading volumes, technical indicators, and external factors such as news sentiment, macroeconomic data, and social media trends. Based on this data, the project will build a predictive model using approaches like linear regression, decision trees, or deep learning models such as LSTMs.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 </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5" name="图片 44"/>
          <p:cNvPicPr>
            <a:picLocks noChangeAspect="1"/>
          </p:cNvPicPr>
          <p:nvPr>
            <p:ph type="pic" sz="quarter" idx="10"/>
          </p:nvPr>
        </p:nvPicPr>
        <p:blipFill>
          <a:blip r:embed="rId1"/>
          <a:stretch>
            <a:fillRect/>
          </a:stretch>
        </p:blipFill>
        <p:spPr>
          <a:xfrm rot="10800000">
            <a:off x="-9525" y="-8255"/>
            <a:ext cx="2552700" cy="992505"/>
          </a:xfrm>
          <a:prstGeom prst="rect">
            <a:avLst/>
          </a:prstGeom>
        </p:spPr>
      </p:pic>
      <p:sp>
        <p:nvSpPr>
          <p:cNvPr id="2" name="Text Box 1"/>
          <p:cNvSpPr txBox="1"/>
          <p:nvPr/>
        </p:nvSpPr>
        <p:spPr>
          <a:xfrm>
            <a:off x="628650" y="779780"/>
            <a:ext cx="5777230" cy="1076325"/>
          </a:xfrm>
          <a:prstGeom prst="rect">
            <a:avLst/>
          </a:prstGeom>
          <a:noFill/>
        </p:spPr>
        <p:txBody>
          <a:bodyPr wrap="square" rtlCol="0">
            <a:spAutoFit/>
          </a:bodyPr>
          <a:p>
            <a:r>
              <a:rPr lang="en-US" altLang="zh-CN" sz="3200" b="1" dirty="0">
                <a:solidFill>
                  <a:srgbClr val="9ACCA7"/>
                </a:solidFill>
                <a:latin typeface="Arial" panose="020B0604020202020204" pitchFamily="34" charset="0"/>
                <a:ea typeface="Arial" panose="020B0604020202020204" pitchFamily="34" charset="0"/>
                <a:sym typeface="+mn-ea"/>
              </a:rPr>
              <a:t>WHY USE LSTM?</a:t>
            </a:r>
            <a:endParaRPr lang="en-US" altLang="zh-CN" sz="3200" b="1" dirty="0">
              <a:solidFill>
                <a:srgbClr val="9ACCA7"/>
              </a:solidFill>
              <a:latin typeface="Arial" panose="020B0604020202020204" pitchFamily="34" charset="0"/>
              <a:ea typeface="Arial" panose="020B0604020202020204" pitchFamily="34" charset="0"/>
              <a:sym typeface="+mn-ea"/>
            </a:endParaRPr>
          </a:p>
          <a:p>
            <a:r>
              <a:rPr lang="en-US" altLang="zh-CN" sz="3200" b="1" dirty="0">
                <a:solidFill>
                  <a:srgbClr val="9ACCA7"/>
                </a:solidFill>
                <a:latin typeface="Arial" panose="020B0604020202020204" pitchFamily="34" charset="0"/>
                <a:ea typeface="Arial" panose="020B0604020202020204" pitchFamily="34" charset="0"/>
                <a:sym typeface="+mn-ea"/>
              </a:rPr>
              <a:t>(</a:t>
            </a:r>
            <a:r>
              <a:rPr lang="en-IN" altLang="en-US" sz="3200" b="1" dirty="0">
                <a:solidFill>
                  <a:srgbClr val="9ACCA7"/>
                </a:solidFill>
                <a:latin typeface="Arial" panose="020B0604020202020204" pitchFamily="34" charset="0"/>
                <a:ea typeface="Arial" panose="020B0604020202020204" pitchFamily="34" charset="0"/>
                <a:sym typeface="+mn-ea"/>
              </a:rPr>
              <a:t>Long Short - Term Memory</a:t>
            </a:r>
            <a:r>
              <a:rPr lang="en-US" altLang="zh-CN" sz="3200" b="1" dirty="0">
                <a:solidFill>
                  <a:srgbClr val="9ACCA7"/>
                </a:solidFill>
                <a:latin typeface="Arial" panose="020B0604020202020204" pitchFamily="34" charset="0"/>
                <a:ea typeface="Arial" panose="020B0604020202020204" pitchFamily="34" charset="0"/>
                <a:sym typeface="+mn-ea"/>
              </a:rPr>
              <a:t>)</a:t>
            </a:r>
            <a:endParaRPr lang="en-US" altLang="zh-CN" sz="3200" b="1" dirty="0">
              <a:solidFill>
                <a:srgbClr val="9ACCA7"/>
              </a:solidFill>
              <a:latin typeface="Arial" panose="020B0604020202020204" pitchFamily="34" charset="0"/>
              <a:ea typeface="Arial" panose="020B0604020202020204" pitchFamily="34" charset="0"/>
              <a:sym typeface="+mn-ea"/>
            </a:endParaRPr>
          </a:p>
        </p:txBody>
      </p:sp>
      <p:sp>
        <p:nvSpPr>
          <p:cNvPr id="3" name="Text Box 2"/>
          <p:cNvSpPr txBox="1"/>
          <p:nvPr/>
        </p:nvSpPr>
        <p:spPr>
          <a:xfrm>
            <a:off x="717550" y="1715770"/>
            <a:ext cx="9742170" cy="2861310"/>
          </a:xfrm>
          <a:prstGeom prst="rect">
            <a:avLst/>
          </a:prstGeom>
          <a:noFill/>
        </p:spPr>
        <p:txBody>
          <a:bodyPr wrap="square" rtlCol="0">
            <a:spAutoFit/>
          </a:bodyPr>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r>
              <a:rPr lang="en-US">
                <a:latin typeface="Arial" panose="020B0604020202020204" pitchFamily="34" charset="0"/>
                <a:cs typeface="Arial" panose="020B0604020202020204" pitchFamily="34" charset="0"/>
              </a:rPr>
              <a:t>LSTM models are specifically designed to handle sequential data and learn temporal dependencies, making them well-suited for stock price prediction.</a:t>
            </a:r>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a:p>
            <a:r>
              <a:rPr lang="en-US">
                <a:latin typeface="Arial" panose="020B0604020202020204" pitchFamily="34" charset="0"/>
                <a:cs typeface="Arial" panose="020B0604020202020204" pitchFamily="34" charset="0"/>
              </a:rPr>
              <a:t>Unlike traditional neural networks, LSTMs can retain information from previous time steps, helping to capture the patterns in stock price movements.</a:t>
            </a:r>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30832"/>
          <a:stretch>
            <a:fillRect/>
          </a:stretch>
        </p:blipFill>
        <p:spPr>
          <a:xfrm>
            <a:off x="3759200" y="283"/>
            <a:ext cx="8432296" cy="6857433"/>
          </a:xfrm>
          <a:prstGeom prst="rect">
            <a:avLst/>
          </a:prstGeom>
          <a:solidFill>
            <a:schemeClr val="bg1"/>
          </a:solidFill>
        </p:spPr>
      </p:pic>
      <p:sp>
        <p:nvSpPr>
          <p:cNvPr id="10" name="矩形 9"/>
          <p:cNvSpPr/>
          <p:nvPr/>
        </p:nvSpPr>
        <p:spPr>
          <a:xfrm>
            <a:off x="2020123" y="3523128"/>
            <a:ext cx="4627245" cy="645160"/>
          </a:xfrm>
          <a:prstGeom prst="rect">
            <a:avLst/>
          </a:prstGeom>
          <a:solidFill>
            <a:srgbClr val="FCEFBA"/>
          </a:solidFill>
        </p:spPr>
        <p:txBody>
          <a:bodyPr wrap="none">
            <a:spAutoFit/>
          </a:bodyPr>
          <a:lstStyle/>
          <a:p>
            <a:pPr algn="ctr">
              <a:buFont typeface="Arial" panose="020B0604020202020204" pitchFamily="34" charset="0"/>
            </a:pPr>
            <a:r>
              <a:rPr lang="en-US" altLang="zh-CN" sz="3600" b="1" dirty="0">
                <a:solidFill>
                  <a:srgbClr val="9ACCA7"/>
                </a:solidFill>
                <a:latin typeface="Arial" panose="020B0604020202020204" pitchFamily="34" charset="0"/>
                <a:ea typeface="Arial" panose="020B0604020202020204" pitchFamily="34" charset="0"/>
              </a:rPr>
              <a:t>Technical Approach </a:t>
            </a:r>
            <a:endParaRPr lang="en-US" altLang="zh-CN" sz="3600" b="1" dirty="0">
              <a:solidFill>
                <a:srgbClr val="9ACCA7"/>
              </a:solidFill>
              <a:latin typeface="Arial" panose="020B0604020202020204" pitchFamily="34" charset="0"/>
              <a:ea typeface="Arial" panose="020B0604020202020204" pitchFamily="34" charset="0"/>
            </a:endParaRPr>
          </a:p>
        </p:txBody>
      </p:sp>
      <p:pic>
        <p:nvPicPr>
          <p:cNvPr id="16" name="图片 15"/>
          <p:cNvPicPr>
            <a:picLocks noChangeAspect="1"/>
          </p:cNvPicPr>
          <p:nvPr/>
        </p:nvPicPr>
        <p:blipFill>
          <a:blip r:embed="rId2"/>
          <a:srcRect/>
          <a:stretch>
            <a:fillRect/>
          </a:stretch>
        </p:blipFill>
        <p:spPr>
          <a:xfrm rot="10800000">
            <a:off x="0" y="4619621"/>
            <a:ext cx="2504762" cy="2238095"/>
          </a:xfrm>
          <a:custGeom>
            <a:avLst/>
            <a:gdLst>
              <a:gd name="connsiteX0" fmla="*/ 2504762 w 2504762"/>
              <a:gd name="connsiteY0" fmla="*/ 2238095 h 2238095"/>
              <a:gd name="connsiteX1" fmla="*/ 701362 w 2504762"/>
              <a:gd name="connsiteY1" fmla="*/ 2238095 h 2238095"/>
              <a:gd name="connsiteX2" fmla="*/ 701362 w 2504762"/>
              <a:gd name="connsiteY2" fmla="*/ 1633343 h 2238095"/>
              <a:gd name="connsiteX3" fmla="*/ 532783 w 2504762"/>
              <a:gd name="connsiteY3" fmla="*/ 1464764 h 2238095"/>
              <a:gd name="connsiteX4" fmla="*/ 0 w 2504762"/>
              <a:gd name="connsiteY4" fmla="*/ 1464764 h 2238095"/>
              <a:gd name="connsiteX5" fmla="*/ 0 w 2504762"/>
              <a:gd name="connsiteY5" fmla="*/ 0 h 2238095"/>
              <a:gd name="connsiteX6" fmla="*/ 2504762 w 2504762"/>
              <a:gd name="connsiteY6" fmla="*/ 0 h 223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4762" h="2238095">
                <a:moveTo>
                  <a:pt x="2504762" y="2238095"/>
                </a:moveTo>
                <a:lnTo>
                  <a:pt x="701362" y="2238095"/>
                </a:lnTo>
                <a:lnTo>
                  <a:pt x="701362" y="1633343"/>
                </a:lnTo>
                <a:cubicBezTo>
                  <a:pt x="701362" y="1540239"/>
                  <a:pt x="625887" y="1464764"/>
                  <a:pt x="532783" y="1464764"/>
                </a:cubicBezTo>
                <a:lnTo>
                  <a:pt x="0" y="1464764"/>
                </a:lnTo>
                <a:lnTo>
                  <a:pt x="0" y="0"/>
                </a:lnTo>
                <a:lnTo>
                  <a:pt x="2504762" y="0"/>
                </a:lnTo>
                <a:close/>
              </a:path>
            </a:pathLst>
          </a:custGeom>
        </p:spPr>
      </p:pic>
      <p:sp>
        <p:nvSpPr>
          <p:cNvPr id="17" name="矩形 16"/>
          <p:cNvSpPr/>
          <p:nvPr/>
        </p:nvSpPr>
        <p:spPr>
          <a:xfrm>
            <a:off x="2027323" y="2688542"/>
            <a:ext cx="2243052" cy="646331"/>
          </a:xfrm>
          <a:prstGeom prst="rect">
            <a:avLst/>
          </a:prstGeom>
          <a:solidFill>
            <a:srgbClr val="9ACCA7"/>
          </a:solidFill>
        </p:spPr>
        <p:txBody>
          <a:bodyPr wrap="square">
            <a:spAutoFit/>
          </a:bodyPr>
          <a:lstStyle/>
          <a:p>
            <a:pPr algn="ctr"/>
            <a:r>
              <a:rPr lang="en-US" altLang="zh-CN" sz="3600" b="1" dirty="0">
                <a:solidFill>
                  <a:schemeClr val="bg1"/>
                </a:solidFill>
                <a:latin typeface="Arial" panose="020B0604020202020204" pitchFamily="34" charset="0"/>
                <a:ea typeface="Arial" panose="020B0604020202020204" pitchFamily="34" charset="0"/>
              </a:rPr>
              <a:t>Part 02</a:t>
            </a:r>
            <a:endParaRPr lang="en-US" altLang="zh-CN" sz="3600" b="1" dirty="0">
              <a:solidFill>
                <a:schemeClr val="bg1"/>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526649" y="798685"/>
            <a:ext cx="11306810" cy="4861560"/>
            <a:chOff x="526649" y="1251570"/>
            <a:chExt cx="11306810" cy="4861560"/>
          </a:xfrm>
        </p:grpSpPr>
        <p:sp>
          <p:nvSpPr>
            <p:cNvPr id="41" name="天启设计模板 盗取必究"/>
            <p:cNvSpPr txBox="1"/>
            <p:nvPr/>
          </p:nvSpPr>
          <p:spPr>
            <a:xfrm>
              <a:off x="526649" y="1251570"/>
              <a:ext cx="3639185" cy="521970"/>
            </a:xfrm>
            <a:prstGeom prst="rect">
              <a:avLst/>
            </a:prstGeom>
            <a:noFill/>
          </p:spPr>
          <p:txBody>
            <a:bodyPr wrap="none" rtlCol="0">
              <a:spAutoFit/>
            </a:bodyPr>
            <a:lstStyle/>
            <a:p>
              <a:pPr algn="l"/>
              <a:r>
                <a:rPr lang="en-US" altLang="zh-CN" sz="2800" b="1" dirty="0">
                  <a:solidFill>
                    <a:srgbClr val="9ACCA7"/>
                  </a:solidFill>
                  <a:latin typeface="Arial" panose="020B0604020202020204" pitchFamily="34" charset="0"/>
                  <a:ea typeface="Arial" panose="020B0604020202020204" pitchFamily="34" charset="0"/>
                </a:rPr>
                <a:t>Technical Approach </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1958960"/>
              <a:ext cx="11142345" cy="4154170"/>
            </a:xfrm>
            <a:prstGeom prst="rect">
              <a:avLst/>
            </a:prstGeom>
            <a:noFill/>
          </p:spPr>
          <p:txBody>
            <a:bodyPr wrap="square" rtlCol="0">
              <a:spAutoFit/>
            </a:bodyPr>
            <a:lstStyle/>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Data Preparation:</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Collect and preprocess historical stock prices and optional external data (e.g., news sentiment). Normalize data and prepare sequential inputs using sliding windows.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Model Development:</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Build and train an LSTM model with stacked layers to capture temporal dependencies, using MSE as the loss function and the Adam optimizer for regression tasks.</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Deployment &amp; Evaluation:</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a:p>
              <a:pPr>
                <a:lnSpc>
                  <a:spcPct val="150000"/>
                </a:lnSpc>
              </a:pPr>
              <a:r>
                <a:rPr lang="en-US" altLang="zh-CN" sz="1600" dirty="0">
                  <a:solidFill>
                    <a:schemeClr val="tx1">
                      <a:lumMod val="95000"/>
                      <a:lumOff val="5000"/>
                    </a:schemeClr>
                  </a:solidFill>
                  <a:latin typeface="Arial" panose="020B0604020202020204" pitchFamily="34" charset="0"/>
                  <a:ea typeface="Arial" panose="020B0604020202020204" pitchFamily="34" charset="0"/>
                </a:rPr>
                <a:t>Deploy a real-time prediction pipeline with visualizations and evaluate performance using metrics like RMSE and MAE, periodically retraining with new data for accuracy.</a:t>
              </a:r>
              <a:endParaRPr lang="en-US" altLang="zh-CN" sz="1600" dirty="0">
                <a:solidFill>
                  <a:schemeClr val="tx1">
                    <a:lumMod val="95000"/>
                    <a:lumOff val="5000"/>
                  </a:schemeClr>
                </a:solidFill>
                <a:latin typeface="Arial" panose="020B0604020202020204" pitchFamily="34" charset="0"/>
                <a:ea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a:stretch>
            <a:fillRect/>
          </a:stretch>
        </p:blipFill>
        <p:spPr>
          <a:xfrm rot="10800000">
            <a:off x="0" y="0"/>
            <a:ext cx="2914286" cy="1133333"/>
          </a:xfrm>
          <a:prstGeom prst="rect">
            <a:avLst/>
          </a:prstGeom>
        </p:spPr>
      </p:pic>
      <p:grpSp>
        <p:nvGrpSpPr>
          <p:cNvPr id="43" name="组合 42"/>
          <p:cNvGrpSpPr/>
          <p:nvPr/>
        </p:nvGrpSpPr>
        <p:grpSpPr>
          <a:xfrm>
            <a:off x="783824" y="991090"/>
            <a:ext cx="11142345" cy="3973830"/>
            <a:chOff x="691114" y="1773540"/>
            <a:chExt cx="11142345" cy="3973830"/>
          </a:xfrm>
        </p:grpSpPr>
        <p:sp>
          <p:nvSpPr>
            <p:cNvPr id="41" name="天启设计模板 盗取必究"/>
            <p:cNvSpPr txBox="1"/>
            <p:nvPr/>
          </p:nvSpPr>
          <p:spPr>
            <a:xfrm>
              <a:off x="716514" y="1773540"/>
              <a:ext cx="2197735" cy="521970"/>
            </a:xfrm>
            <a:prstGeom prst="rect">
              <a:avLst/>
            </a:prstGeom>
            <a:noFill/>
          </p:spPr>
          <p:txBody>
            <a:bodyPr wrap="none" rtlCol="0">
              <a:spAutoFit/>
            </a:bodyPr>
            <a:lstStyle/>
            <a:p>
              <a:pPr algn="l"/>
              <a:r>
                <a:rPr lang="en-US" altLang="zh-CN" sz="2800" b="1" dirty="0">
                  <a:solidFill>
                    <a:srgbClr val="9ACCA7"/>
                  </a:solidFill>
                  <a:latin typeface="Arial" panose="020B0604020202020204" pitchFamily="34" charset="0"/>
                  <a:ea typeface="Arial" panose="020B0604020202020204" pitchFamily="34" charset="0"/>
                </a:rPr>
                <a:t>Stack Used </a:t>
              </a:r>
              <a:endParaRPr lang="en-US" altLang="zh-CN" sz="2800" b="1" dirty="0">
                <a:solidFill>
                  <a:srgbClr val="9ACCA7"/>
                </a:solidFill>
                <a:latin typeface="Arial" panose="020B0604020202020204" pitchFamily="34" charset="0"/>
                <a:ea typeface="Arial" panose="020B0604020202020204" pitchFamily="34" charset="0"/>
              </a:endParaRPr>
            </a:p>
          </p:txBody>
        </p:sp>
        <p:sp>
          <p:nvSpPr>
            <p:cNvPr id="42" name="天启设计模板 盗取必究"/>
            <p:cNvSpPr txBox="1"/>
            <p:nvPr/>
          </p:nvSpPr>
          <p:spPr>
            <a:xfrm>
              <a:off x="691114" y="2637775"/>
              <a:ext cx="11142345" cy="3109595"/>
            </a:xfrm>
            <a:prstGeom prst="rect">
              <a:avLst/>
            </a:prstGeom>
            <a:noFill/>
          </p:spPr>
          <p:txBody>
            <a:bodyPr wrap="square" rtlCol="0">
              <a:spAutoFit/>
            </a:bodyPr>
            <a:lstStyle/>
            <a:p>
              <a:pPr algn="l">
                <a:lnSpc>
                  <a:spcPts val="2615"/>
                </a:lnSpc>
              </a:pPr>
              <a:r>
                <a:rPr lang="en-US" spc="185" dirty="0">
                  <a:solidFill>
                    <a:srgbClr val="231F20"/>
                  </a:solidFill>
                  <a:latin typeface="Arial" panose="020B0604020202020204" pitchFamily="34" charset="0"/>
                  <a:ea typeface="DM Sans"/>
                  <a:cs typeface="Arial" panose="020B0604020202020204" pitchFamily="34" charset="0"/>
                  <a:sym typeface="DM Sans"/>
                </a:rPr>
                <a:t>Software (Languages and Libraries):</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Programming Language: Python</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Data Processing: pandas, </a:t>
              </a:r>
              <a:r>
                <a:rPr lang="en-US" spc="185" dirty="0" err="1">
                  <a:solidFill>
                    <a:srgbClr val="231F20"/>
                  </a:solidFill>
                  <a:latin typeface="Arial" panose="020B0604020202020204" pitchFamily="34" charset="0"/>
                  <a:ea typeface="DM Sans"/>
                  <a:cs typeface="Arial" panose="020B0604020202020204" pitchFamily="34" charset="0"/>
                  <a:sym typeface="DM Sans"/>
                </a:rPr>
                <a:t>numpy</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Visualization: </a:t>
              </a:r>
              <a:r>
                <a:rPr lang="en-US" spc="185" dirty="0" err="1">
                  <a:solidFill>
                    <a:srgbClr val="231F20"/>
                  </a:solidFill>
                  <a:latin typeface="Arial" panose="020B0604020202020204" pitchFamily="34" charset="0"/>
                  <a:ea typeface="DM Sans"/>
                  <a:cs typeface="Arial" panose="020B0604020202020204" pitchFamily="34" charset="0"/>
                  <a:sym typeface="DM Sans"/>
                </a:rPr>
                <a:t>matplotlib</a:t>
              </a:r>
              <a:r>
                <a:rPr lang="en-US" spc="185" dirty="0">
                  <a:solidFill>
                    <a:srgbClr val="231F20"/>
                  </a:solidFill>
                  <a:latin typeface="Arial" panose="020B0604020202020204" pitchFamily="34" charset="0"/>
                  <a:ea typeface="DM Sans"/>
                  <a:cs typeface="Arial" panose="020B0604020202020204" pitchFamily="34" charset="0"/>
                  <a:sym typeface="DM Sans"/>
                </a:rPr>
                <a:t>, </a:t>
              </a:r>
              <a:r>
                <a:rPr lang="en-US" spc="185" dirty="0" err="1">
                  <a:solidFill>
                    <a:srgbClr val="231F20"/>
                  </a:solidFill>
                  <a:latin typeface="Arial" panose="020B0604020202020204" pitchFamily="34" charset="0"/>
                  <a:ea typeface="DM Sans"/>
                  <a:cs typeface="Arial" panose="020B0604020202020204" pitchFamily="34" charset="0"/>
                  <a:sym typeface="DM Sans"/>
                </a:rPr>
                <a:t>seaborn</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Machine Learning: LSTM techniques</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Stock Data Extraction: </a:t>
              </a:r>
              <a:r>
                <a:rPr lang="en-US" spc="185" dirty="0" err="1">
                  <a:solidFill>
                    <a:srgbClr val="231F20"/>
                  </a:solidFill>
                  <a:latin typeface="Arial" panose="020B0604020202020204" pitchFamily="34" charset="0"/>
                  <a:ea typeface="DM Sans"/>
                  <a:cs typeface="Arial" panose="020B0604020202020204" pitchFamily="34" charset="0"/>
                  <a:sym typeface="DM Sans"/>
                </a:rPr>
                <a:t>yfinanceDevelopment</a:t>
              </a:r>
              <a:r>
                <a:rPr lang="en-US" spc="185" dirty="0">
                  <a:solidFill>
                    <a:srgbClr val="231F20"/>
                  </a:solidFill>
                  <a:latin typeface="Arial" panose="020B0604020202020204" pitchFamily="34" charset="0"/>
                  <a:ea typeface="DM Sans"/>
                  <a:cs typeface="Arial" panose="020B0604020202020204" pitchFamily="34" charset="0"/>
                  <a:sym typeface="DM Sans"/>
                </a:rPr>
                <a:t> , nifty50</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err="1">
                  <a:solidFill>
                    <a:srgbClr val="231F20"/>
                  </a:solidFill>
                  <a:latin typeface="Arial" panose="020B0604020202020204" pitchFamily="34" charset="0"/>
                  <a:ea typeface="DM Sans"/>
                  <a:cs typeface="Arial" panose="020B0604020202020204" pitchFamily="34" charset="0"/>
                  <a:sym typeface="DM Sans"/>
                </a:rPr>
                <a:t>Deployment:Local</a:t>
              </a:r>
              <a:r>
                <a:rPr lang="en-US" spc="185" dirty="0">
                  <a:solidFill>
                    <a:srgbClr val="231F20"/>
                  </a:solidFill>
                  <a:latin typeface="Arial" panose="020B0604020202020204" pitchFamily="34" charset="0"/>
                  <a:ea typeface="DM Sans"/>
                  <a:cs typeface="Arial" panose="020B0604020202020204" pitchFamily="34" charset="0"/>
                  <a:sym typeface="DM Sans"/>
                </a:rPr>
                <a:t>: </a:t>
              </a:r>
              <a:r>
                <a:rPr lang="en-US" spc="185" dirty="0" err="1">
                  <a:solidFill>
                    <a:srgbClr val="231F20"/>
                  </a:solidFill>
                  <a:latin typeface="Arial" panose="020B0604020202020204" pitchFamily="34" charset="0"/>
                  <a:ea typeface="DM Sans"/>
                  <a:cs typeface="Arial" panose="020B0604020202020204" pitchFamily="34" charset="0"/>
                  <a:sym typeface="DM Sans"/>
                </a:rPr>
                <a:t>Jupyter</a:t>
              </a:r>
              <a:r>
                <a:rPr lang="en-US" spc="185" dirty="0">
                  <a:solidFill>
                    <a:srgbClr val="231F20"/>
                  </a:solidFill>
                  <a:latin typeface="Arial" panose="020B0604020202020204" pitchFamily="34" charset="0"/>
                  <a:ea typeface="DM Sans"/>
                  <a:cs typeface="Arial" panose="020B0604020202020204" pitchFamily="34" charset="0"/>
                  <a:sym typeface="DM Sans"/>
                </a:rPr>
                <a:t> Notebooks, </a:t>
              </a:r>
              <a:r>
                <a:rPr lang="en-US" spc="185" dirty="0" err="1">
                  <a:solidFill>
                    <a:srgbClr val="231F20"/>
                  </a:solidFill>
                  <a:latin typeface="Arial" panose="020B0604020202020204" pitchFamily="34" charset="0"/>
                  <a:ea typeface="DM Sans"/>
                  <a:cs typeface="Arial" panose="020B0604020202020204" pitchFamily="34" charset="0"/>
                  <a:sym typeface="DM Sans"/>
                </a:rPr>
                <a:t>PyCharm</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Web App Deployment: </a:t>
              </a:r>
              <a:r>
                <a:rPr lang="en-US" spc="185" dirty="0" err="1">
                  <a:solidFill>
                    <a:srgbClr val="231F20"/>
                  </a:solidFill>
                  <a:latin typeface="Arial" panose="020B0604020202020204" pitchFamily="34" charset="0"/>
                  <a:ea typeface="DM Sans"/>
                  <a:cs typeface="Arial" panose="020B0604020202020204" pitchFamily="34" charset="0"/>
                  <a:sym typeface="DM Sans"/>
                </a:rPr>
                <a:t>Streamlit</a:t>
              </a:r>
              <a:r>
                <a:rPr lang="en-US" spc="185" dirty="0">
                  <a:solidFill>
                    <a:srgbClr val="231F20"/>
                  </a:solidFill>
                  <a:latin typeface="Arial" panose="020B0604020202020204" pitchFamily="34" charset="0"/>
                  <a:ea typeface="DM Sans"/>
                  <a:cs typeface="Arial" panose="020B0604020202020204" pitchFamily="34" charset="0"/>
                  <a:sym typeface="DM Sans"/>
                </a:rPr>
                <a:t>,neltify</a:t>
              </a:r>
              <a:endParaRPr lang="en-US" spc="185" dirty="0">
                <a:solidFill>
                  <a:srgbClr val="231F20"/>
                </a:solidFill>
                <a:latin typeface="Arial" panose="020B0604020202020204" pitchFamily="34" charset="0"/>
                <a:ea typeface="DM Sans"/>
                <a:cs typeface="Arial" panose="020B0604020202020204" pitchFamily="34" charset="0"/>
                <a:sym typeface="DM Sans"/>
              </a:endParaRPr>
            </a:p>
            <a:p>
              <a:pPr marL="342900" indent="-342900">
                <a:lnSpc>
                  <a:spcPts val="2615"/>
                </a:lnSpc>
                <a:buFont typeface="Arial" panose="020B0604020202020204" pitchFamily="34" charset="0"/>
                <a:buChar char="•"/>
              </a:pPr>
              <a:r>
                <a:rPr lang="en-US" spc="185" dirty="0">
                  <a:solidFill>
                    <a:srgbClr val="231F20"/>
                  </a:solidFill>
                  <a:latin typeface="Arial" panose="020B0604020202020204" pitchFamily="34" charset="0"/>
                  <a:ea typeface="DM Sans"/>
                  <a:cs typeface="Arial" panose="020B0604020202020204" pitchFamily="34" charset="0"/>
                  <a:sym typeface="DM Sans"/>
                </a:rPr>
                <a:t>Control: </a:t>
              </a:r>
              <a:r>
                <a:rPr lang="en-US" spc="185" dirty="0" err="1">
                  <a:solidFill>
                    <a:srgbClr val="231F20"/>
                  </a:solidFill>
                  <a:latin typeface="Arial" panose="020B0604020202020204" pitchFamily="34" charset="0"/>
                  <a:ea typeface="DM Sans"/>
                  <a:cs typeface="Arial" panose="020B0604020202020204" pitchFamily="34" charset="0"/>
                  <a:sym typeface="DM Sans"/>
                </a:rPr>
                <a:t>Git</a:t>
              </a:r>
              <a:r>
                <a:rPr lang="en-US" spc="185" dirty="0">
                  <a:solidFill>
                    <a:srgbClr val="231F20"/>
                  </a:solidFill>
                  <a:latin typeface="Arial" panose="020B0604020202020204" pitchFamily="34" charset="0"/>
                  <a:ea typeface="DM Sans"/>
                  <a:cs typeface="Arial" panose="020B0604020202020204" pitchFamily="34" charset="0"/>
                  <a:sym typeface="DM Sans"/>
                </a:rPr>
                <a:t>/</a:t>
              </a:r>
              <a:r>
                <a:rPr lang="en-US" spc="185" dirty="0" err="1">
                  <a:solidFill>
                    <a:srgbClr val="231F20"/>
                  </a:solidFill>
                  <a:latin typeface="Arial" panose="020B0604020202020204" pitchFamily="34" charset="0"/>
                  <a:ea typeface="DM Sans"/>
                  <a:cs typeface="Arial" panose="020B0604020202020204" pitchFamily="34" charset="0"/>
                  <a:sym typeface="DM Sans"/>
                </a:rPr>
                <a:t>GitHub</a:t>
              </a:r>
              <a:endParaRPr lang="en-US" altLang="zh-CN" dirty="0">
                <a:solidFill>
                  <a:schemeClr val="tx1">
                    <a:lumMod val="95000"/>
                    <a:lumOff val="5000"/>
                  </a:schemeClr>
                </a:solidFill>
                <a:latin typeface="Arial" panose="020B0604020202020204" pitchFamily="34" charset="0"/>
                <a:ea typeface="Arial" panose="020B0604020202020204" pitchFamily="34" charset="0"/>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30832"/>
          <a:stretch>
            <a:fillRect/>
          </a:stretch>
        </p:blipFill>
        <p:spPr>
          <a:xfrm>
            <a:off x="3759200" y="283"/>
            <a:ext cx="8432296" cy="6857433"/>
          </a:xfrm>
          <a:prstGeom prst="rect">
            <a:avLst/>
          </a:prstGeom>
          <a:solidFill>
            <a:schemeClr val="bg1"/>
          </a:solidFill>
        </p:spPr>
      </p:pic>
      <p:sp>
        <p:nvSpPr>
          <p:cNvPr id="10" name="矩形 9"/>
          <p:cNvSpPr/>
          <p:nvPr/>
        </p:nvSpPr>
        <p:spPr>
          <a:xfrm>
            <a:off x="1943605" y="3523128"/>
            <a:ext cx="4780280" cy="645160"/>
          </a:xfrm>
          <a:prstGeom prst="rect">
            <a:avLst/>
          </a:prstGeom>
          <a:solidFill>
            <a:srgbClr val="FCEFBA"/>
          </a:solidFill>
        </p:spPr>
        <p:txBody>
          <a:bodyPr wrap="none">
            <a:spAutoFit/>
          </a:bodyPr>
          <a:lstStyle/>
          <a:p>
            <a:pPr algn="ctr">
              <a:buFont typeface="Arial" panose="020B0604020202020204" pitchFamily="34" charset="0"/>
            </a:pPr>
            <a:r>
              <a:rPr lang="en-IN" altLang="en-US" sz="3600" b="1" dirty="0">
                <a:solidFill>
                  <a:srgbClr val="9ACCA7"/>
                </a:solidFill>
                <a:latin typeface="Arial" panose="020B0604020202020204" pitchFamily="34" charset="0"/>
                <a:ea typeface="Arial" panose="020B0604020202020204" pitchFamily="34" charset="0"/>
              </a:rPr>
              <a:t>Impact and Benefits </a:t>
            </a:r>
            <a:r>
              <a:rPr lang="en-US" altLang="zh-CN" sz="3600" b="1" dirty="0">
                <a:solidFill>
                  <a:srgbClr val="9ACCA7"/>
                </a:solidFill>
                <a:latin typeface="Arial" panose="020B0604020202020204" pitchFamily="34" charset="0"/>
                <a:ea typeface="Arial" panose="020B0604020202020204" pitchFamily="34" charset="0"/>
              </a:rPr>
              <a:t> </a:t>
            </a:r>
            <a:endParaRPr lang="en-US" altLang="zh-CN" sz="3600" b="1" dirty="0">
              <a:solidFill>
                <a:srgbClr val="9ACCA7"/>
              </a:solidFill>
              <a:latin typeface="Arial" panose="020B0604020202020204" pitchFamily="34" charset="0"/>
              <a:ea typeface="Arial" panose="020B0604020202020204" pitchFamily="34" charset="0"/>
            </a:endParaRPr>
          </a:p>
        </p:txBody>
      </p:sp>
      <p:pic>
        <p:nvPicPr>
          <p:cNvPr id="16" name="图片 15"/>
          <p:cNvPicPr>
            <a:picLocks noChangeAspect="1"/>
          </p:cNvPicPr>
          <p:nvPr/>
        </p:nvPicPr>
        <p:blipFill>
          <a:blip r:embed="rId2"/>
          <a:srcRect/>
          <a:stretch>
            <a:fillRect/>
          </a:stretch>
        </p:blipFill>
        <p:spPr>
          <a:xfrm rot="10800000">
            <a:off x="0" y="4619621"/>
            <a:ext cx="2504762" cy="2238095"/>
          </a:xfrm>
          <a:custGeom>
            <a:avLst/>
            <a:gdLst>
              <a:gd name="connsiteX0" fmla="*/ 2504762 w 2504762"/>
              <a:gd name="connsiteY0" fmla="*/ 2238095 h 2238095"/>
              <a:gd name="connsiteX1" fmla="*/ 701362 w 2504762"/>
              <a:gd name="connsiteY1" fmla="*/ 2238095 h 2238095"/>
              <a:gd name="connsiteX2" fmla="*/ 701362 w 2504762"/>
              <a:gd name="connsiteY2" fmla="*/ 1633343 h 2238095"/>
              <a:gd name="connsiteX3" fmla="*/ 532783 w 2504762"/>
              <a:gd name="connsiteY3" fmla="*/ 1464764 h 2238095"/>
              <a:gd name="connsiteX4" fmla="*/ 0 w 2504762"/>
              <a:gd name="connsiteY4" fmla="*/ 1464764 h 2238095"/>
              <a:gd name="connsiteX5" fmla="*/ 0 w 2504762"/>
              <a:gd name="connsiteY5" fmla="*/ 0 h 2238095"/>
              <a:gd name="connsiteX6" fmla="*/ 2504762 w 2504762"/>
              <a:gd name="connsiteY6" fmla="*/ 0 h 223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4762" h="2238095">
                <a:moveTo>
                  <a:pt x="2504762" y="2238095"/>
                </a:moveTo>
                <a:lnTo>
                  <a:pt x="701362" y="2238095"/>
                </a:lnTo>
                <a:lnTo>
                  <a:pt x="701362" y="1633343"/>
                </a:lnTo>
                <a:cubicBezTo>
                  <a:pt x="701362" y="1540239"/>
                  <a:pt x="625887" y="1464764"/>
                  <a:pt x="532783" y="1464764"/>
                </a:cubicBezTo>
                <a:lnTo>
                  <a:pt x="0" y="1464764"/>
                </a:lnTo>
                <a:lnTo>
                  <a:pt x="0" y="0"/>
                </a:lnTo>
                <a:lnTo>
                  <a:pt x="2504762" y="0"/>
                </a:lnTo>
                <a:close/>
              </a:path>
            </a:pathLst>
          </a:custGeom>
        </p:spPr>
      </p:pic>
      <p:sp>
        <p:nvSpPr>
          <p:cNvPr id="17" name="矩形 16"/>
          <p:cNvSpPr/>
          <p:nvPr/>
        </p:nvSpPr>
        <p:spPr>
          <a:xfrm>
            <a:off x="1943503" y="2688542"/>
            <a:ext cx="2243052" cy="645160"/>
          </a:xfrm>
          <a:prstGeom prst="rect">
            <a:avLst/>
          </a:prstGeom>
          <a:solidFill>
            <a:srgbClr val="9ACCA7"/>
          </a:solidFill>
        </p:spPr>
        <p:txBody>
          <a:bodyPr wrap="square">
            <a:spAutoFit/>
          </a:bodyPr>
          <a:lstStyle/>
          <a:p>
            <a:pPr algn="ctr"/>
            <a:r>
              <a:rPr lang="en-US" altLang="zh-CN" sz="3600" b="1" dirty="0">
                <a:solidFill>
                  <a:schemeClr val="bg1"/>
                </a:solidFill>
                <a:latin typeface="Arial" panose="020B0604020202020204" pitchFamily="34" charset="0"/>
                <a:ea typeface="Arial" panose="020B0604020202020204" pitchFamily="34" charset="0"/>
              </a:rPr>
              <a:t>Part 0</a:t>
            </a:r>
            <a:r>
              <a:rPr lang="en-IN" altLang="en-US" sz="3600" b="1" dirty="0">
                <a:solidFill>
                  <a:schemeClr val="bg1"/>
                </a:solidFill>
                <a:latin typeface="Arial" panose="020B0604020202020204" pitchFamily="34" charset="0"/>
                <a:ea typeface="Arial" panose="020B0604020202020204" pitchFamily="34" charset="0"/>
              </a:rPr>
              <a:t>3</a:t>
            </a:r>
            <a:endParaRPr lang="en-IN" altLang="en-US" sz="3600" b="1" dirty="0">
              <a:solidFill>
                <a:schemeClr val="bg1"/>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5003</Words>
  <Application>WPS Presentation</Application>
  <PresentationFormat>宽屏</PresentationFormat>
  <Paragraphs>151</Paragraphs>
  <Slides>15</Slides>
  <Notes>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SimSun</vt:lpstr>
      <vt:lpstr>Wingdings</vt:lpstr>
      <vt:lpstr>DM Sans</vt:lpstr>
      <vt:lpstr>Segoe Print</vt:lpstr>
      <vt:lpstr>等线</vt:lpstr>
      <vt:lpstr>Microsoft YaHei</vt:lpstr>
      <vt:lpstr>Arial Unicode MS</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RAJAN KUMAR BARNWAL</cp:lastModifiedBy>
  <cp:revision>17</cp:revision>
  <dcterms:created xsi:type="dcterms:W3CDTF">2019-09-05T08:28:00Z</dcterms:created>
  <dcterms:modified xsi:type="dcterms:W3CDTF">2024-11-26T06:46:22Z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1033-12.2.0.18638</vt:lpwstr>
  </property>
  <property fmtid="{D5CDD505-2E9C-101B-9397-08002B2CF9AE}" pid="3" name="ICV">
    <vt:lpwstr>34F03061D46D41A0A82CF16B66C10758_13</vt:lpwstr>
  </property>
</Properties>
</file>

<file path=docProps/thumbnail.jpeg>
</file>